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64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9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4360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668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2056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5734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4941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3687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5025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1241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9915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4173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2310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6566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8000139D-DC8D-4393-B7FB-A0DDA7B355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6975" y="1157287"/>
            <a:ext cx="7258050" cy="4543425"/>
          </a:xfrm>
          <a:prstGeom prst="rect">
            <a:avLst/>
          </a:prstGeom>
        </p:spPr>
      </p:pic>
      <p:sp>
        <p:nvSpPr>
          <p:cNvPr id="3" name="Rectangle à coins arrondis 2"/>
          <p:cNvSpPr/>
          <p:nvPr/>
        </p:nvSpPr>
        <p:spPr>
          <a:xfrm>
            <a:off x="6670807" y="5790232"/>
            <a:ext cx="3019594" cy="730489"/>
          </a:xfrm>
          <a:prstGeom prst="roundRect">
            <a:avLst/>
          </a:prstGeom>
          <a:solidFill>
            <a:srgbClr val="92D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Click on ‘Open”’ to choose the file to import</a:t>
            </a:r>
          </a:p>
        </p:txBody>
      </p:sp>
      <p:cxnSp>
        <p:nvCxnSpPr>
          <p:cNvPr id="4" name="Connecteur en arc 3"/>
          <p:cNvCxnSpPr>
            <a:cxnSpLocks/>
            <a:stCxn id="3" idx="1"/>
          </p:cNvCxnSpPr>
          <p:nvPr/>
        </p:nvCxnSpPr>
        <p:spPr>
          <a:xfrm rot="10800000">
            <a:off x="6096001" y="5551771"/>
            <a:ext cx="574807" cy="603707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904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C2CF4C13-3025-4730-8F00-77C0373982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9390" y="678521"/>
            <a:ext cx="6315075" cy="4086225"/>
          </a:xfrm>
          <a:prstGeom prst="rect">
            <a:avLst/>
          </a:prstGeom>
        </p:spPr>
      </p:pic>
      <p:sp>
        <p:nvSpPr>
          <p:cNvPr id="3" name="Rectangle à coins arrondis 2"/>
          <p:cNvSpPr/>
          <p:nvPr/>
        </p:nvSpPr>
        <p:spPr>
          <a:xfrm>
            <a:off x="6236092" y="5005747"/>
            <a:ext cx="4486542" cy="480654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Choose the file named “</a:t>
            </a:r>
            <a:r>
              <a:rPr lang="en-US" dirty="0" err="1">
                <a:solidFill>
                  <a:sysClr val="windowText" lastClr="000000"/>
                </a:solidFill>
              </a:rPr>
              <a:t>Training_SUTs</a:t>
            </a:r>
            <a:r>
              <a:rPr lang="en-US" dirty="0">
                <a:solidFill>
                  <a:sysClr val="windowText" lastClr="000000"/>
                </a:solidFill>
              </a:rPr>
              <a:t>”</a:t>
            </a:r>
          </a:p>
        </p:txBody>
      </p:sp>
      <p:cxnSp>
        <p:nvCxnSpPr>
          <p:cNvPr id="4" name="Connecteur en arc 3"/>
          <p:cNvCxnSpPr>
            <a:cxnSpLocks/>
            <a:stCxn id="3" idx="1"/>
          </p:cNvCxnSpPr>
          <p:nvPr/>
        </p:nvCxnSpPr>
        <p:spPr>
          <a:xfrm rot="10800000">
            <a:off x="3416060" y="2087598"/>
            <a:ext cx="2820032" cy="3158476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9" name="Rectangle à coins arrondis 2">
            <a:extLst>
              <a:ext uri="{FF2B5EF4-FFF2-40B4-BE49-F238E27FC236}">
                <a16:creationId xmlns:a16="http://schemas.microsoft.com/office/drawing/2014/main" id="{7440F4DA-19E6-4342-A547-173E3EDFB18A}"/>
              </a:ext>
            </a:extLst>
          </p:cNvPr>
          <p:cNvSpPr/>
          <p:nvPr/>
        </p:nvSpPr>
        <p:spPr>
          <a:xfrm>
            <a:off x="660553" y="5693168"/>
            <a:ext cx="4486542" cy="828401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Note that these files uses these format, not the latest </a:t>
            </a:r>
            <a:r>
              <a:rPr lang="en-US" dirty="0" err="1">
                <a:solidFill>
                  <a:sysClr val="windowText" lastClr="000000"/>
                </a:solidFill>
              </a:rPr>
              <a:t>latest</a:t>
            </a:r>
            <a:r>
              <a:rPr lang="en-US" dirty="0">
                <a:solidFill>
                  <a:sysClr val="windowText" lastClr="000000"/>
                </a:solidFill>
              </a:rPr>
              <a:t> ones</a:t>
            </a:r>
          </a:p>
        </p:txBody>
      </p:sp>
      <p:cxnSp>
        <p:nvCxnSpPr>
          <p:cNvPr id="10" name="Connecteur en arc 3">
            <a:extLst>
              <a:ext uri="{FF2B5EF4-FFF2-40B4-BE49-F238E27FC236}">
                <a16:creationId xmlns:a16="http://schemas.microsoft.com/office/drawing/2014/main" id="{2B6C32A0-FD24-4C51-B29B-19690B1C8CC5}"/>
              </a:ext>
            </a:extLst>
          </p:cNvPr>
          <p:cNvCxnSpPr>
            <a:cxnSpLocks/>
            <a:stCxn id="9" idx="0"/>
          </p:cNvCxnSpPr>
          <p:nvPr/>
        </p:nvCxnSpPr>
        <p:spPr>
          <a:xfrm rot="5400000" flipH="1" flipV="1">
            <a:off x="2746007" y="4781575"/>
            <a:ext cx="1069410" cy="753776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4383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2495" y="1015368"/>
            <a:ext cx="3559722" cy="4131237"/>
          </a:xfrm>
          <a:prstGeom prst="rect">
            <a:avLst/>
          </a:prstGeom>
        </p:spPr>
      </p:pic>
      <p:sp>
        <p:nvSpPr>
          <p:cNvPr id="3" name="Rectangle à coins arrondis 2"/>
          <p:cNvSpPr/>
          <p:nvPr/>
        </p:nvSpPr>
        <p:spPr>
          <a:xfrm>
            <a:off x="5346873" y="1513305"/>
            <a:ext cx="5765292" cy="2055768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Your SUT repository gets populated with 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r>
              <a:rPr lang="en-US" dirty="0">
                <a:solidFill>
                  <a:sysClr val="windowText" lastClr="000000"/>
                </a:solidFill>
              </a:rPr>
              <a:t>2 Companies (ACME Production and ACME Projects)</a:t>
            </a:r>
          </a:p>
          <a:p>
            <a:r>
              <a:rPr lang="en-US" dirty="0">
                <a:solidFill>
                  <a:sysClr val="windowText" lastClr="000000"/>
                </a:solidFill>
              </a:rPr>
              <a:t>Several Folders under each Company </a:t>
            </a:r>
          </a:p>
          <a:p>
            <a:r>
              <a:rPr lang="en-US" dirty="0">
                <a:solidFill>
                  <a:sysClr val="windowText" lastClr="000000"/>
                </a:solidFill>
              </a:rPr>
              <a:t>Each Folder contains one or multiple SUT (System Under Test)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3177077" y="92080"/>
            <a:ext cx="7340183" cy="955755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Company – this can represent any logical container for you: here we have chosen to address differently the solutions already in production from the projects </a:t>
            </a:r>
          </a:p>
        </p:txBody>
      </p:sp>
      <p:cxnSp>
        <p:nvCxnSpPr>
          <p:cNvPr id="5" name="Connecteur en arc 4"/>
          <p:cNvCxnSpPr>
            <a:stCxn id="4" idx="1"/>
          </p:cNvCxnSpPr>
          <p:nvPr/>
        </p:nvCxnSpPr>
        <p:spPr>
          <a:xfrm rot="10800000" flipV="1">
            <a:off x="2547501" y="569958"/>
            <a:ext cx="629577" cy="796964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" name="Connecteur en arc 9"/>
          <p:cNvCxnSpPr>
            <a:stCxn id="4" idx="1"/>
          </p:cNvCxnSpPr>
          <p:nvPr/>
        </p:nvCxnSpPr>
        <p:spPr>
          <a:xfrm rot="10800000" flipV="1">
            <a:off x="2387595" y="569958"/>
            <a:ext cx="789482" cy="3281038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" name="Rectangle à coins arrondis 12"/>
          <p:cNvSpPr/>
          <p:nvPr/>
        </p:nvSpPr>
        <p:spPr>
          <a:xfrm>
            <a:off x="5193268" y="3868102"/>
            <a:ext cx="6449093" cy="955755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Folder – you can structure your SUT in folders (and subfolder) – Note that you can adapt this structure over time </a:t>
            </a:r>
          </a:p>
        </p:txBody>
      </p:sp>
      <p:cxnSp>
        <p:nvCxnSpPr>
          <p:cNvPr id="14" name="Connecteur en arc 13"/>
          <p:cNvCxnSpPr>
            <a:stCxn id="13" idx="1"/>
          </p:cNvCxnSpPr>
          <p:nvPr/>
        </p:nvCxnSpPr>
        <p:spPr>
          <a:xfrm rot="10800000">
            <a:off x="2908092" y="4157272"/>
            <a:ext cx="2285176" cy="188708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7" name="Connecteur en arc 16"/>
          <p:cNvCxnSpPr>
            <a:stCxn id="13" idx="1"/>
          </p:cNvCxnSpPr>
          <p:nvPr/>
        </p:nvCxnSpPr>
        <p:spPr>
          <a:xfrm rot="10800000">
            <a:off x="3622624" y="4345980"/>
            <a:ext cx="1570645" cy="12700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6" name="Rectangle à coins arrondis 25"/>
          <p:cNvSpPr/>
          <p:nvPr/>
        </p:nvSpPr>
        <p:spPr>
          <a:xfrm>
            <a:off x="4068167" y="5302357"/>
            <a:ext cx="6449093" cy="955755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SUT are Versioned – this a text so you can use any Versioning schema that fit your needs</a:t>
            </a:r>
          </a:p>
        </p:txBody>
      </p:sp>
    </p:spTree>
    <p:extLst>
      <p:ext uri="{BB962C8B-B14F-4D97-AF65-F5344CB8AC3E}">
        <p14:creationId xmlns:p14="http://schemas.microsoft.com/office/powerpoint/2010/main" val="2126369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2495" y="1015368"/>
            <a:ext cx="3559722" cy="4131237"/>
          </a:xfrm>
          <a:prstGeom prst="rect">
            <a:avLst/>
          </a:prstGeom>
        </p:spPr>
      </p:pic>
      <p:sp>
        <p:nvSpPr>
          <p:cNvPr id="3" name="Rectangle à coins arrondis 2"/>
          <p:cNvSpPr/>
          <p:nvPr/>
        </p:nvSpPr>
        <p:spPr>
          <a:xfrm>
            <a:off x="5346873" y="1513305"/>
            <a:ext cx="5765292" cy="2055768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800" dirty="0">
                <a:solidFill>
                  <a:sysClr val="windowText" lastClr="000000"/>
                </a:solidFill>
              </a:rPr>
              <a:t>The notion of structuring  in Folders and sub-folders  is common to all the </a:t>
            </a:r>
            <a:r>
              <a:rPr lang="en-US" sz="2800" dirty="0" err="1">
                <a:solidFill>
                  <a:sysClr val="windowText" lastClr="000000"/>
                </a:solidFill>
              </a:rPr>
              <a:t>XStudio</a:t>
            </a:r>
            <a:r>
              <a:rPr lang="en-US" sz="2800" dirty="0">
                <a:solidFill>
                  <a:sysClr val="windowText" lastClr="000000"/>
                </a:solidFill>
              </a:rPr>
              <a:t>  repositories ( Requirements, Specifications , Tests …)</a:t>
            </a:r>
          </a:p>
          <a:p>
            <a:endParaRPr lang="en-US" sz="28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292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22" y="594710"/>
            <a:ext cx="10058400" cy="5570659"/>
          </a:xfrm>
          <a:prstGeom prst="rect">
            <a:avLst/>
          </a:prstGeom>
        </p:spPr>
      </p:pic>
      <p:sp>
        <p:nvSpPr>
          <p:cNvPr id="3" name="Rectangle à coins arrondis 2"/>
          <p:cNvSpPr/>
          <p:nvPr/>
        </p:nvSpPr>
        <p:spPr>
          <a:xfrm>
            <a:off x="1271056" y="3131434"/>
            <a:ext cx="3272471" cy="2234196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400" dirty="0">
                <a:solidFill>
                  <a:sysClr val="windowText" lastClr="000000"/>
                </a:solidFill>
              </a:rPr>
              <a:t>For each SUT you can enter some required descriptive  data in the “Detail” tab on the right panel </a:t>
            </a:r>
          </a:p>
          <a:p>
            <a:endParaRPr lang="en-US" sz="2400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7103220" y="2789958"/>
            <a:ext cx="3524523" cy="2866329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600" dirty="0">
                <a:solidFill>
                  <a:sysClr val="windowText" lastClr="000000"/>
                </a:solidFill>
              </a:rPr>
              <a:t>These Fields are “Custom Fields” … that you can’t see in you first import…</a:t>
            </a:r>
          </a:p>
          <a:p>
            <a:endParaRPr lang="en-US" sz="1600" dirty="0">
              <a:solidFill>
                <a:sysClr val="windowText" lastClr="000000"/>
              </a:solidFill>
            </a:endParaRPr>
          </a:p>
          <a:p>
            <a:r>
              <a:rPr lang="en-US" sz="1600" dirty="0">
                <a:solidFill>
                  <a:sysClr val="windowText" lastClr="000000"/>
                </a:solidFill>
              </a:rPr>
              <a:t>To do so you’ll need to define the Custom Fields for SUT  … this is explained in a later step… stay tuned</a:t>
            </a:r>
          </a:p>
          <a:p>
            <a:endParaRPr lang="en-US" sz="1600" dirty="0">
              <a:solidFill>
                <a:sysClr val="windowText" lastClr="000000"/>
              </a:solidFill>
            </a:endParaRPr>
          </a:p>
          <a:p>
            <a:r>
              <a:rPr lang="en-US" sz="1600" dirty="0">
                <a:solidFill>
                  <a:sysClr val="windowText" lastClr="000000"/>
                </a:solidFill>
              </a:rPr>
              <a:t>They allow to customize each object to match your context</a:t>
            </a:r>
          </a:p>
          <a:p>
            <a:endParaRPr lang="en-US" sz="1600" dirty="0">
              <a:solidFill>
                <a:sysClr val="windowText" lastClr="000000"/>
              </a:solidFill>
            </a:endParaRPr>
          </a:p>
        </p:txBody>
      </p:sp>
      <p:cxnSp>
        <p:nvCxnSpPr>
          <p:cNvPr id="5" name="Connecteur en arc 4"/>
          <p:cNvCxnSpPr>
            <a:cxnSpLocks/>
            <a:stCxn id="4" idx="1"/>
          </p:cNvCxnSpPr>
          <p:nvPr/>
        </p:nvCxnSpPr>
        <p:spPr>
          <a:xfrm rot="10800000">
            <a:off x="5546360" y="3635115"/>
            <a:ext cx="1556860" cy="588008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" name="Connecteur en arc 7"/>
          <p:cNvCxnSpPr/>
          <p:nvPr/>
        </p:nvCxnSpPr>
        <p:spPr>
          <a:xfrm rot="10800000" flipV="1">
            <a:off x="5611331" y="4223120"/>
            <a:ext cx="1491888" cy="845159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" name="Connecteur en arc 10"/>
          <p:cNvCxnSpPr>
            <a:cxnSpLocks/>
            <a:stCxn id="4" idx="1"/>
          </p:cNvCxnSpPr>
          <p:nvPr/>
        </p:nvCxnSpPr>
        <p:spPr>
          <a:xfrm rot="10800000" flipV="1">
            <a:off x="5611336" y="4223123"/>
            <a:ext cx="1491885" cy="368862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" name="Connecteur en arc 13"/>
          <p:cNvCxnSpPr>
            <a:cxnSpLocks/>
            <a:stCxn id="4" idx="1"/>
          </p:cNvCxnSpPr>
          <p:nvPr/>
        </p:nvCxnSpPr>
        <p:spPr>
          <a:xfrm rot="10800000" flipV="1">
            <a:off x="5686274" y="4223123"/>
            <a:ext cx="1416947" cy="1580972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" name="Connecteur en arc 4">
            <a:extLst>
              <a:ext uri="{FF2B5EF4-FFF2-40B4-BE49-F238E27FC236}">
                <a16:creationId xmlns:a16="http://schemas.microsoft.com/office/drawing/2014/main" id="{21E871C2-0E27-435E-8A88-D6FE6C6FA69E}"/>
              </a:ext>
            </a:extLst>
          </p:cNvPr>
          <p:cNvCxnSpPr>
            <a:cxnSpLocks/>
            <a:stCxn id="3" idx="0"/>
            <a:endCxn id="15" idx="1"/>
          </p:cNvCxnSpPr>
          <p:nvPr/>
        </p:nvCxnSpPr>
        <p:spPr>
          <a:xfrm rot="5400000" flipH="1" flipV="1">
            <a:off x="3467891" y="1984193"/>
            <a:ext cx="586642" cy="1707840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" name="Accolade ouvrante 14">
            <a:extLst>
              <a:ext uri="{FF2B5EF4-FFF2-40B4-BE49-F238E27FC236}">
                <a16:creationId xmlns:a16="http://schemas.microsoft.com/office/drawing/2014/main" id="{FBAAFD61-8BDD-44E9-B417-774CBAD8A84E}"/>
              </a:ext>
            </a:extLst>
          </p:cNvPr>
          <p:cNvSpPr/>
          <p:nvPr/>
        </p:nvSpPr>
        <p:spPr>
          <a:xfrm>
            <a:off x="4615132" y="1880558"/>
            <a:ext cx="388190" cy="132846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8061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224</Words>
  <Application>Microsoft Office PowerPoint</Application>
  <PresentationFormat>Grand écran</PresentationFormat>
  <Paragraphs>18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pascal paccaud</dc:creator>
  <cp:lastModifiedBy>pascal paccaud</cp:lastModifiedBy>
  <cp:revision>15</cp:revision>
  <dcterms:created xsi:type="dcterms:W3CDTF">2016-06-13T19:34:48Z</dcterms:created>
  <dcterms:modified xsi:type="dcterms:W3CDTF">2017-09-20T13:35:34Z</dcterms:modified>
</cp:coreProperties>
</file>