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2" r:id="rId6"/>
    <p:sldId id="27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>
        <p:scale>
          <a:sx n="100" d="100"/>
          <a:sy n="100" d="100"/>
        </p:scale>
        <p:origin x="85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st-management.org/training/us/V3.2/kpi%20for%203.2.mp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test-management.org/training/us/V3.2/Requirement%20coverage%203.2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E8E307E-FCFA-4AE0-ACEC-59A54CDF8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21" y="558770"/>
            <a:ext cx="11151708" cy="5753100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547473" y="5069445"/>
            <a:ext cx="3779334" cy="141812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1- </a:t>
            </a:r>
            <a:r>
              <a:rPr lang="en-US" sz="1600" dirty="0">
                <a:solidFill>
                  <a:sysClr val="windowText" lastClr="000000"/>
                </a:solidFill>
              </a:rPr>
              <a:t>In the SUT tree, you choose the SUT or the folder for which you want to see the coverage</a:t>
            </a:r>
          </a:p>
          <a:p>
            <a:r>
              <a:rPr lang="en-US" sz="1600" dirty="0">
                <a:solidFill>
                  <a:sysClr val="windowText" lastClr="000000"/>
                </a:solidFill>
              </a:rPr>
              <a:t>Here we look at the coverage for all of  the ACME projects</a:t>
            </a:r>
          </a:p>
        </p:txBody>
      </p:sp>
      <p:cxnSp>
        <p:nvCxnSpPr>
          <p:cNvPr id="4" name="Connecteur en arc 3"/>
          <p:cNvCxnSpPr>
            <a:cxnSpLocks/>
            <a:stCxn id="3" idx="0"/>
          </p:cNvCxnSpPr>
          <p:nvPr/>
        </p:nvCxnSpPr>
        <p:spPr>
          <a:xfrm rot="16200000" flipV="1">
            <a:off x="167109" y="2799413"/>
            <a:ext cx="3775483" cy="76458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Rectangle à coins arrondis 8"/>
          <p:cNvSpPr/>
          <p:nvPr/>
        </p:nvSpPr>
        <p:spPr>
          <a:xfrm>
            <a:off x="6348612" y="175823"/>
            <a:ext cx="5322927" cy="1118139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2 </a:t>
            </a:r>
            <a:r>
              <a:rPr lang="en-US" sz="1600" dirty="0">
                <a:solidFill>
                  <a:sysClr val="windowText" lastClr="000000"/>
                </a:solidFill>
              </a:rPr>
              <a:t>- Using the tab ‘coverage’ you indicate you want to see which ‘Requirements’ are linked</a:t>
            </a:r>
          </a:p>
          <a:p>
            <a:r>
              <a:rPr lang="en-US" sz="1600" dirty="0">
                <a:solidFill>
                  <a:sysClr val="windowText" lastClr="000000"/>
                </a:solidFill>
              </a:rPr>
              <a:t>You could also see it for Specifications or Tests … but at this stage we haven’t added any links for those</a:t>
            </a:r>
          </a:p>
        </p:txBody>
      </p:sp>
      <p:cxnSp>
        <p:nvCxnSpPr>
          <p:cNvPr id="10" name="Connecteur en arc 9"/>
          <p:cNvCxnSpPr>
            <a:cxnSpLocks/>
            <a:stCxn id="9" idx="1"/>
          </p:cNvCxnSpPr>
          <p:nvPr/>
        </p:nvCxnSpPr>
        <p:spPr>
          <a:xfrm rot="10800000" flipV="1">
            <a:off x="5244860" y="734893"/>
            <a:ext cx="1103752" cy="8461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ctangle à coins arrondis 13"/>
          <p:cNvSpPr/>
          <p:nvPr/>
        </p:nvSpPr>
        <p:spPr>
          <a:xfrm>
            <a:off x="7503609" y="2270754"/>
            <a:ext cx="3779334" cy="64182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3 </a:t>
            </a:r>
            <a:r>
              <a:rPr lang="en-US" sz="1600" dirty="0">
                <a:solidFill>
                  <a:sysClr val="windowText" lastClr="000000"/>
                </a:solidFill>
              </a:rPr>
              <a:t>– See the basic Metrics for Coverage </a:t>
            </a:r>
          </a:p>
        </p:txBody>
      </p:sp>
      <p:cxnSp>
        <p:nvCxnSpPr>
          <p:cNvPr id="15" name="Connecteur en arc 14"/>
          <p:cNvCxnSpPr>
            <a:cxnSpLocks/>
            <a:stCxn id="14" idx="1"/>
          </p:cNvCxnSpPr>
          <p:nvPr/>
        </p:nvCxnSpPr>
        <p:spPr>
          <a:xfrm rot="10800000">
            <a:off x="5952227" y="2501660"/>
            <a:ext cx="1551383" cy="9000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Rectangle à coins arrondis 17"/>
          <p:cNvSpPr/>
          <p:nvPr/>
        </p:nvSpPr>
        <p:spPr>
          <a:xfrm>
            <a:off x="7503608" y="3159297"/>
            <a:ext cx="3779334" cy="160822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4 </a:t>
            </a:r>
            <a:r>
              <a:rPr lang="en-US" sz="1600" dirty="0">
                <a:solidFill>
                  <a:sysClr val="windowText" lastClr="000000"/>
                </a:solidFill>
              </a:rPr>
              <a:t>– See the list of requirements that are linked to this folder </a:t>
            </a:r>
          </a:p>
          <a:p>
            <a:endParaRPr lang="en-US" sz="1600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ysClr val="windowText" lastClr="000000"/>
                </a:solidFill>
              </a:rPr>
              <a:t>Note that you can’t change this list at the folder level, but you can if you look at a  SUT </a:t>
            </a:r>
          </a:p>
        </p:txBody>
      </p:sp>
      <p:cxnSp>
        <p:nvCxnSpPr>
          <p:cNvPr id="19" name="Connecteur en arc 18"/>
          <p:cNvCxnSpPr>
            <a:cxnSpLocks/>
            <a:stCxn id="18" idx="1"/>
          </p:cNvCxnSpPr>
          <p:nvPr/>
        </p:nvCxnSpPr>
        <p:spPr>
          <a:xfrm rot="10800000" flipV="1">
            <a:off x="5451894" y="3963409"/>
            <a:ext cx="2051714" cy="45016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314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3209025-ED99-4450-B044-D060A400A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39" y="1295588"/>
            <a:ext cx="11191336" cy="3771481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104407" y="179227"/>
            <a:ext cx="3916886" cy="952053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Here you get the same information but for one SUT 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7324019" y="2320266"/>
            <a:ext cx="3779334" cy="941249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5 </a:t>
            </a:r>
            <a:r>
              <a:rPr lang="en-US" sz="1600" dirty="0">
                <a:solidFill>
                  <a:sysClr val="windowText" lastClr="000000"/>
                </a:solidFill>
              </a:rPr>
              <a:t>– here you can change the links … unlinking existing requirements , or adding new links to other requirements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4214740" y="5388544"/>
            <a:ext cx="3779334" cy="121749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ysClr val="windowText" lastClr="000000"/>
                </a:solidFill>
              </a:rPr>
              <a:t>If you click on one requirement, XStudio will immediately place you to this one … making it easy to navigate with the top left arrows of the menu </a:t>
            </a:r>
          </a:p>
        </p:txBody>
      </p:sp>
      <p:cxnSp>
        <p:nvCxnSpPr>
          <p:cNvPr id="6" name="Connecteur en arc 5"/>
          <p:cNvCxnSpPr>
            <a:cxnSpLocks/>
            <a:stCxn id="4" idx="2"/>
          </p:cNvCxnSpPr>
          <p:nvPr/>
        </p:nvCxnSpPr>
        <p:spPr>
          <a:xfrm rot="16200000" flipH="1">
            <a:off x="9938333" y="2536867"/>
            <a:ext cx="680756" cy="213005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Connecteur en arc 8"/>
          <p:cNvCxnSpPr>
            <a:cxnSpLocks/>
            <a:stCxn id="5" idx="1"/>
          </p:cNvCxnSpPr>
          <p:nvPr/>
        </p:nvCxnSpPr>
        <p:spPr>
          <a:xfrm rot="10800000">
            <a:off x="3985404" y="5067069"/>
            <a:ext cx="229336" cy="93022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7867" y="5865953"/>
            <a:ext cx="3426852" cy="474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à coins arrondis 15"/>
          <p:cNvSpPr/>
          <p:nvPr/>
        </p:nvSpPr>
        <p:spPr>
          <a:xfrm>
            <a:off x="8223411" y="5804876"/>
            <a:ext cx="950974" cy="57374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17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B312EDF-ACC1-41DC-A7CB-4D125CB91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87" y="1823920"/>
            <a:ext cx="10852030" cy="2517404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378570" y="4050766"/>
            <a:ext cx="4728432" cy="2470803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Traceability is bidirectional… so coverage can also be from the Requirement to SUT or the reverse. Answering the question :” which SUTs does this requirement cover “ or “which </a:t>
            </a:r>
            <a:r>
              <a:rPr lang="en-US" dirty="0" err="1">
                <a:solidFill>
                  <a:sysClr val="windowText" lastClr="000000"/>
                </a:solidFill>
              </a:rPr>
              <a:t>req</a:t>
            </a:r>
            <a:r>
              <a:rPr lang="en-US" dirty="0">
                <a:solidFill>
                  <a:sysClr val="windowText" lastClr="000000"/>
                </a:solidFill>
              </a:rPr>
              <a:t> cover this  SUT”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b="1" dirty="0">
                <a:solidFill>
                  <a:sysClr val="windowText" lastClr="000000"/>
                </a:solidFill>
              </a:rPr>
              <a:t>They can be multiple SUT covered by one requirement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947535" y="4703814"/>
            <a:ext cx="3779334" cy="141812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1- </a:t>
            </a:r>
            <a:r>
              <a:rPr lang="en-US" sz="1600" dirty="0">
                <a:solidFill>
                  <a:sysClr val="windowText" lastClr="000000"/>
                </a:solidFill>
              </a:rPr>
              <a:t>In the Requirement tree, you choose the requirement or the folder for which you want to see the coverage</a:t>
            </a:r>
          </a:p>
          <a:p>
            <a:r>
              <a:rPr lang="en-US" sz="1600" dirty="0">
                <a:solidFill>
                  <a:sysClr val="windowText" lastClr="000000"/>
                </a:solidFill>
              </a:rPr>
              <a:t>Here, we look which SUT is covered by this requirement</a:t>
            </a:r>
          </a:p>
        </p:txBody>
      </p:sp>
      <p:cxnSp>
        <p:nvCxnSpPr>
          <p:cNvPr id="5" name="Connecteur en arc 4"/>
          <p:cNvCxnSpPr>
            <a:cxnSpLocks/>
            <a:stCxn id="4" idx="0"/>
          </p:cNvCxnSpPr>
          <p:nvPr/>
        </p:nvCxnSpPr>
        <p:spPr>
          <a:xfrm rot="16200000" flipV="1">
            <a:off x="2064374" y="3930985"/>
            <a:ext cx="1261874" cy="28378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Rectangle à coins arrondis 7"/>
          <p:cNvSpPr/>
          <p:nvPr/>
        </p:nvSpPr>
        <p:spPr>
          <a:xfrm>
            <a:off x="6606769" y="520181"/>
            <a:ext cx="3779334" cy="941249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ysClr val="windowText" lastClr="000000"/>
                </a:solidFill>
              </a:rPr>
              <a:t>here you can change the links … unlinking existing SUTS , or adding new links to other SUTs </a:t>
            </a:r>
          </a:p>
        </p:txBody>
      </p:sp>
      <p:cxnSp>
        <p:nvCxnSpPr>
          <p:cNvPr id="9" name="Connecteur en arc 4">
            <a:extLst>
              <a:ext uri="{FF2B5EF4-FFF2-40B4-BE49-F238E27FC236}">
                <a16:creationId xmlns:a16="http://schemas.microsoft.com/office/drawing/2014/main" id="{0AEF231C-550A-45E8-8DE9-E6786BA4DFE1}"/>
              </a:ext>
            </a:extLst>
          </p:cNvPr>
          <p:cNvCxnSpPr>
            <a:cxnSpLocks/>
            <a:stCxn id="4" idx="0"/>
          </p:cNvCxnSpPr>
          <p:nvPr/>
        </p:nvCxnSpPr>
        <p:spPr>
          <a:xfrm rot="5400000" flipH="1" flipV="1">
            <a:off x="3819762" y="2571522"/>
            <a:ext cx="1149733" cy="311485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171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E418CDB-FC0D-4279-B0D1-C1CD75658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95" y="947910"/>
            <a:ext cx="6553200" cy="4533900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899695" y="4240150"/>
            <a:ext cx="4728432" cy="224297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Having a global view of coverage at a glance is always present.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You just need to choose the desired coverage aspect you need: by requirements , by specification , by tests …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7025237" y="265748"/>
            <a:ext cx="3779334" cy="77842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1- </a:t>
            </a:r>
            <a:r>
              <a:rPr lang="en-US" sz="1600" dirty="0">
                <a:solidFill>
                  <a:sysClr val="windowText" lastClr="000000"/>
                </a:solidFill>
              </a:rPr>
              <a:t>Choose the aspect you need to see for coverage</a:t>
            </a:r>
          </a:p>
        </p:txBody>
      </p:sp>
      <p:cxnSp>
        <p:nvCxnSpPr>
          <p:cNvPr id="5" name="Connecteur en arc 4"/>
          <p:cNvCxnSpPr>
            <a:cxnSpLocks/>
            <a:stCxn id="4" idx="1"/>
          </p:cNvCxnSpPr>
          <p:nvPr/>
        </p:nvCxnSpPr>
        <p:spPr>
          <a:xfrm rot="10800000" flipV="1">
            <a:off x="5133501" y="654961"/>
            <a:ext cx="1891737" cy="32957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Rectangle à coins arrondis 8"/>
          <p:cNvSpPr/>
          <p:nvPr/>
        </p:nvSpPr>
        <p:spPr>
          <a:xfrm>
            <a:off x="7120127" y="1181352"/>
            <a:ext cx="3779334" cy="167614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2- </a:t>
            </a:r>
            <a:r>
              <a:rPr lang="en-US" sz="1600" dirty="0">
                <a:solidFill>
                  <a:sysClr val="windowText" lastClr="000000"/>
                </a:solidFill>
              </a:rPr>
              <a:t>you get the level of coverage as an indicator.</a:t>
            </a:r>
          </a:p>
          <a:p>
            <a:r>
              <a:rPr lang="en-US" sz="1600" dirty="0">
                <a:solidFill>
                  <a:sysClr val="windowText" lastClr="000000"/>
                </a:solidFill>
              </a:rPr>
              <a:t> Here the SUT is covered at 32% and the overall domain is covered at 3%</a:t>
            </a:r>
          </a:p>
        </p:txBody>
      </p:sp>
      <p:cxnSp>
        <p:nvCxnSpPr>
          <p:cNvPr id="10" name="Connecteur en arc 9"/>
          <p:cNvCxnSpPr>
            <a:cxnSpLocks/>
            <a:stCxn id="9" idx="1"/>
          </p:cNvCxnSpPr>
          <p:nvPr/>
        </p:nvCxnSpPr>
        <p:spPr>
          <a:xfrm rot="10800000" flipV="1">
            <a:off x="5038725" y="2019425"/>
            <a:ext cx="2081402" cy="193344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Connecteur en arc 11"/>
          <p:cNvCxnSpPr>
            <a:cxnSpLocks/>
            <a:stCxn id="9" idx="1"/>
          </p:cNvCxnSpPr>
          <p:nvPr/>
        </p:nvCxnSpPr>
        <p:spPr>
          <a:xfrm rot="10800000" flipV="1">
            <a:off x="4503083" y="2019426"/>
            <a:ext cx="2617045" cy="17379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105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E418CDB-FC0D-4279-B0D1-C1CD75658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95" y="947910"/>
            <a:ext cx="6553200" cy="4533900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899694" y="619125"/>
            <a:ext cx="5006555" cy="56959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Note that this 32% is computed form several  factors: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ysClr val="windowText" lastClr="000000"/>
                </a:solidFill>
              </a:rPr>
              <a:t>The status of each requirements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ysClr val="windowText" lastClr="000000"/>
                </a:solidFill>
              </a:rPr>
              <a:t>The priority of each requirement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ysClr val="windowText" lastClr="000000"/>
                </a:solidFill>
              </a:rPr>
              <a:t>And you own estimation of the coverage in terms of number of requirements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b="1" dirty="0">
                <a:solidFill>
                  <a:sysClr val="windowText" lastClr="000000"/>
                </a:solidFill>
              </a:rPr>
              <a:t>… and this is all configurable</a:t>
            </a:r>
          </a:p>
          <a:p>
            <a:endParaRPr lang="en-US" b="1" dirty="0">
              <a:solidFill>
                <a:sysClr val="windowText" lastClr="000000"/>
              </a:solidFill>
            </a:endParaRPr>
          </a:p>
          <a:p>
            <a:r>
              <a:rPr lang="en-US" b="1" dirty="0">
                <a:solidFill>
                  <a:sysClr val="windowText" lastClr="000000"/>
                </a:solidFill>
              </a:rPr>
              <a:t>See this video if you want to know more: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ysClr val="windowText" lastClr="000000"/>
                </a:solidFill>
              </a:rPr>
              <a:t>2 </a:t>
            </a:r>
            <a:r>
              <a:rPr lang="en-US" b="1" dirty="0" err="1">
                <a:solidFill>
                  <a:sysClr val="windowText" lastClr="000000"/>
                </a:solidFill>
              </a:rPr>
              <a:t>mn</a:t>
            </a:r>
            <a:r>
              <a:rPr lang="en-US" b="1" dirty="0">
                <a:solidFill>
                  <a:sysClr val="windowText" lastClr="000000"/>
                </a:solidFill>
              </a:rPr>
              <a:t> benefits : </a:t>
            </a:r>
            <a:r>
              <a:rPr lang="en-US" sz="1100" b="1" dirty="0">
                <a:solidFill>
                  <a:sysClr val="windowText" lastClr="000000"/>
                </a:solidFill>
                <a:hlinkClick r:id="rId3"/>
              </a:rPr>
              <a:t>http://www.test-management.org/training/us/V3.2/kpi%20for%203.2.mp4</a:t>
            </a:r>
            <a:endParaRPr lang="en-US" sz="1100" b="1" dirty="0">
              <a:solidFill>
                <a:sysClr val="windowText" lastClr="00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ysClr val="windowText" lastClr="000000"/>
                </a:solidFill>
              </a:rPr>
              <a:t>6 </a:t>
            </a:r>
            <a:r>
              <a:rPr lang="en-US" b="1" dirty="0" err="1">
                <a:solidFill>
                  <a:sysClr val="windowText" lastClr="000000"/>
                </a:solidFill>
              </a:rPr>
              <a:t>mn</a:t>
            </a:r>
            <a:r>
              <a:rPr lang="en-US" b="1" dirty="0">
                <a:solidFill>
                  <a:sysClr val="windowText" lastClr="000000"/>
                </a:solidFill>
              </a:rPr>
              <a:t> detailed on how to calculate the coverage and configure: </a:t>
            </a:r>
            <a:r>
              <a:rPr lang="en-US" sz="1100" b="1" dirty="0">
                <a:solidFill>
                  <a:sysClr val="windowText" lastClr="000000"/>
                </a:solidFill>
                <a:hlinkClick r:id="rId4"/>
              </a:rPr>
              <a:t>http://www.test-management.org/training/us/V3.2/Requirement%20coverage%203.2.mp4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060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9874371E-E709-4702-AE89-45D653BFD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138" y="190500"/>
            <a:ext cx="7532298" cy="6181725"/>
          </a:xfrm>
          <a:prstGeom prst="rect">
            <a:avLst/>
          </a:prstGeom>
        </p:spPr>
      </p:pic>
      <p:sp>
        <p:nvSpPr>
          <p:cNvPr id="2" name="Rectangle à coins arrondis 1"/>
          <p:cNvSpPr/>
          <p:nvPr/>
        </p:nvSpPr>
        <p:spPr>
          <a:xfrm>
            <a:off x="8349713" y="3609975"/>
            <a:ext cx="3355927" cy="241815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know that the SUT is not yet covered and that other Requirements will come, you can also use your best judgment and set a level of coverage that better match your assessment… 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8138010" y="361064"/>
            <a:ext cx="3779334" cy="59143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1- </a:t>
            </a:r>
            <a:r>
              <a:rPr lang="en-US" sz="1600" dirty="0">
                <a:solidFill>
                  <a:sysClr val="windowText" lastClr="000000"/>
                </a:solidFill>
              </a:rPr>
              <a:t>Choose tab ‘details’ for a SUT </a:t>
            </a:r>
          </a:p>
        </p:txBody>
      </p:sp>
      <p:cxnSp>
        <p:nvCxnSpPr>
          <p:cNvPr id="5" name="Connecteur en arc 4"/>
          <p:cNvCxnSpPr>
            <a:cxnSpLocks/>
            <a:stCxn id="7" idx="1"/>
          </p:cNvCxnSpPr>
          <p:nvPr/>
        </p:nvCxnSpPr>
        <p:spPr>
          <a:xfrm rot="10800000" flipH="1" flipV="1">
            <a:off x="6833084" y="2796186"/>
            <a:ext cx="272566" cy="3014063"/>
          </a:xfrm>
          <a:prstGeom prst="curvedConnector4">
            <a:avLst>
              <a:gd name="adj1" fmla="val -83870"/>
              <a:gd name="adj2" fmla="val 55283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Rectangle à coins arrondis 6"/>
          <p:cNvSpPr/>
          <p:nvPr/>
        </p:nvSpPr>
        <p:spPr>
          <a:xfrm>
            <a:off x="6833084" y="2477698"/>
            <a:ext cx="4311165" cy="63697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2- </a:t>
            </a:r>
            <a:r>
              <a:rPr lang="en-US" sz="1600" dirty="0">
                <a:solidFill>
                  <a:sysClr val="windowText" lastClr="000000"/>
                </a:solidFill>
              </a:rPr>
              <a:t>Set the coverage level to the one you assess</a:t>
            </a:r>
          </a:p>
        </p:txBody>
      </p:sp>
      <p:cxnSp>
        <p:nvCxnSpPr>
          <p:cNvPr id="8" name="Connecteur en arc 7"/>
          <p:cNvCxnSpPr>
            <a:cxnSpLocks/>
            <a:stCxn id="4" idx="1"/>
          </p:cNvCxnSpPr>
          <p:nvPr/>
        </p:nvCxnSpPr>
        <p:spPr>
          <a:xfrm rot="10800000" flipV="1">
            <a:off x="5524500" y="656782"/>
            <a:ext cx="2613510" cy="48271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cxnSpLocks/>
            <a:stCxn id="15" idx="0"/>
          </p:cNvCxnSpPr>
          <p:nvPr/>
        </p:nvCxnSpPr>
        <p:spPr>
          <a:xfrm rot="5400000" flipH="1" flipV="1">
            <a:off x="2210769" y="3716470"/>
            <a:ext cx="2305800" cy="16876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Rectangle à coins arrondis 14"/>
          <p:cNvSpPr/>
          <p:nvPr/>
        </p:nvSpPr>
        <p:spPr>
          <a:xfrm>
            <a:off x="1398493" y="4953750"/>
            <a:ext cx="3761591" cy="77842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ysClr val="windowText" lastClr="000000"/>
                </a:solidFill>
              </a:rPr>
              <a:t>Step 3- </a:t>
            </a:r>
            <a:r>
              <a:rPr lang="en-US" sz="1600" dirty="0">
                <a:solidFill>
                  <a:sysClr val="windowText" lastClr="000000"/>
                </a:solidFill>
              </a:rPr>
              <a:t>the level is reflected to the overall global metrics </a:t>
            </a:r>
          </a:p>
        </p:txBody>
      </p:sp>
    </p:spTree>
    <p:extLst>
      <p:ext uri="{BB962C8B-B14F-4D97-AF65-F5344CB8AC3E}">
        <p14:creationId xmlns:p14="http://schemas.microsoft.com/office/powerpoint/2010/main" val="28786395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528</Words>
  <Application>Microsoft Office PowerPoint</Application>
  <PresentationFormat>Grand écran</PresentationFormat>
  <Paragraphs>37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29</cp:revision>
  <dcterms:created xsi:type="dcterms:W3CDTF">2016-06-13T19:34:48Z</dcterms:created>
  <dcterms:modified xsi:type="dcterms:W3CDTF">2017-09-20T15:00:11Z</dcterms:modified>
</cp:coreProperties>
</file>