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1" r:id="rId2"/>
    <p:sldId id="284" r:id="rId3"/>
    <p:sldId id="285" r:id="rId4"/>
    <p:sldId id="286" r:id="rId5"/>
    <p:sldId id="287" r:id="rId6"/>
    <p:sldId id="288" r:id="rId7"/>
    <p:sldId id="290" r:id="rId8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94D"/>
    <a:srgbClr val="7CB687"/>
    <a:srgbClr val="605348"/>
    <a:srgbClr val="C9E1CD"/>
    <a:srgbClr val="BFDBC4"/>
    <a:srgbClr val="68A5CC"/>
    <a:srgbClr val="9BC4DD"/>
    <a:srgbClr val="9CC8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9" autoAdjust="0"/>
    <p:restoredTop sz="94660"/>
  </p:normalViewPr>
  <p:slideViewPr>
    <p:cSldViewPr>
      <p:cViewPr varScale="1">
        <p:scale>
          <a:sx n="81" d="100"/>
          <a:sy n="81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D3CF9-B2EE-462F-8397-6365326A8073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0D3E2-49CC-4F6A-9C70-12EF0ED4A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16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0D3E2-49CC-4F6A-9C70-12EF0ED4AD9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1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6632"/>
            <a:ext cx="1038784" cy="8642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277" y="5582499"/>
            <a:ext cx="653444" cy="5436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923" y="0"/>
            <a:ext cx="1038784" cy="8642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ZoneTexte 131"/>
          <p:cNvSpPr txBox="1"/>
          <p:nvPr/>
        </p:nvSpPr>
        <p:spPr>
          <a:xfrm>
            <a:off x="143122" y="477324"/>
            <a:ext cx="7045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noProof="1">
                <a:solidFill>
                  <a:srgbClr val="43794D"/>
                </a:solidFill>
              </a:rPr>
              <a:t>Traceability, though multilayered structures…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507066" y="3055408"/>
            <a:ext cx="1216553" cy="805640"/>
          </a:xfrm>
          <a:prstGeom prst="rect">
            <a:avLst/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My product</a:t>
            </a:r>
          </a:p>
        </p:txBody>
      </p:sp>
      <p:sp>
        <p:nvSpPr>
          <p:cNvPr id="41" name="Rectangle à coins arrondis 40"/>
          <p:cNvSpPr/>
          <p:nvPr/>
        </p:nvSpPr>
        <p:spPr>
          <a:xfrm>
            <a:off x="3275856" y="2659659"/>
            <a:ext cx="5107538" cy="282630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/>
              <a:t>A SUT is a simple version of a product, application solution or service  for which you want to assess quality and execute tests …</a:t>
            </a:r>
          </a:p>
        </p:txBody>
      </p:sp>
      <p:sp>
        <p:nvSpPr>
          <p:cNvPr id="42" name="Titre 68"/>
          <p:cNvSpPr>
            <a:spLocks noGrp="1"/>
          </p:cNvSpPr>
          <p:nvPr>
            <p:ph type="title" idx="4294967295"/>
          </p:nvPr>
        </p:nvSpPr>
        <p:spPr>
          <a:xfrm>
            <a:off x="510952" y="1258601"/>
            <a:ext cx="650932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Simple Systems Under Tests (SUT) </a:t>
            </a:r>
          </a:p>
        </p:txBody>
      </p:sp>
    </p:spTree>
    <p:extLst>
      <p:ext uri="{BB962C8B-B14F-4D97-AF65-F5344CB8AC3E}">
        <p14:creationId xmlns:p14="http://schemas.microsoft.com/office/powerpoint/2010/main" val="140832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866" y="2626783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X42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103189" y="1703168"/>
            <a:ext cx="1405464" cy="1245348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This can be a System  or a program </a:t>
            </a:r>
          </a:p>
        </p:txBody>
      </p:sp>
      <p:cxnSp>
        <p:nvCxnSpPr>
          <p:cNvPr id="8" name="Connecteur droit avec flèche 7"/>
          <p:cNvCxnSpPr>
            <a:stCxn id="6" idx="3"/>
            <a:endCxn id="4" idx="1"/>
          </p:cNvCxnSpPr>
          <p:nvPr/>
        </p:nvCxnSpPr>
        <p:spPr>
          <a:xfrm>
            <a:off x="1508653" y="2325842"/>
            <a:ext cx="176213" cy="461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446866" y="3016250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Cockpit</a:t>
            </a:r>
          </a:p>
        </p:txBody>
      </p:sp>
      <p:cxnSp>
        <p:nvCxnSpPr>
          <p:cNvPr id="20" name="Connecteur en angle 19"/>
          <p:cNvCxnSpPr>
            <a:stCxn id="4" idx="2"/>
            <a:endCxn id="18" idx="1"/>
          </p:cNvCxnSpPr>
          <p:nvPr/>
        </p:nvCxnSpPr>
        <p:spPr>
          <a:xfrm rot="16200000" flipH="1">
            <a:off x="2188633" y="2918884"/>
            <a:ext cx="228600" cy="2878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446865" y="4900081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Cabin</a:t>
            </a:r>
          </a:p>
        </p:txBody>
      </p:sp>
      <p:cxnSp>
        <p:nvCxnSpPr>
          <p:cNvPr id="23" name="Connecteur en angle 22"/>
          <p:cNvCxnSpPr>
            <a:stCxn id="4" idx="2"/>
            <a:endCxn id="22" idx="1"/>
          </p:cNvCxnSpPr>
          <p:nvPr/>
        </p:nvCxnSpPr>
        <p:spPr>
          <a:xfrm rot="16200000" flipH="1">
            <a:off x="1246717" y="3860799"/>
            <a:ext cx="2112431" cy="2878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446865" y="5416549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…</a:t>
            </a:r>
          </a:p>
        </p:txBody>
      </p:sp>
      <p:cxnSp>
        <p:nvCxnSpPr>
          <p:cNvPr id="27" name="Connecteur en angle 26"/>
          <p:cNvCxnSpPr>
            <a:stCxn id="4" idx="2"/>
            <a:endCxn id="26" idx="1"/>
          </p:cNvCxnSpPr>
          <p:nvPr/>
        </p:nvCxnSpPr>
        <p:spPr>
          <a:xfrm rot="16200000" flipH="1">
            <a:off x="988483" y="4119033"/>
            <a:ext cx="2628899" cy="287866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à coins arrondis 31"/>
          <p:cNvSpPr/>
          <p:nvPr/>
        </p:nvSpPr>
        <p:spPr>
          <a:xfrm>
            <a:off x="251521" y="4142317"/>
            <a:ext cx="1424878" cy="1079498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These  are sub-systems containing SUT </a:t>
            </a:r>
          </a:p>
        </p:txBody>
      </p:sp>
      <p:cxnSp>
        <p:nvCxnSpPr>
          <p:cNvPr id="33" name="Connecteur droit avec flèche 32"/>
          <p:cNvCxnSpPr>
            <a:stCxn id="32" idx="3"/>
            <a:endCxn id="18" idx="2"/>
          </p:cNvCxnSpPr>
          <p:nvPr/>
        </p:nvCxnSpPr>
        <p:spPr>
          <a:xfrm flipV="1">
            <a:off x="1676399" y="3337984"/>
            <a:ext cx="1244601" cy="1344082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526366" y="3352800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Dashboard</a:t>
            </a:r>
          </a:p>
        </p:txBody>
      </p:sp>
      <p:cxnSp>
        <p:nvCxnSpPr>
          <p:cNvPr id="37" name="Connecteur en angle 36"/>
          <p:cNvCxnSpPr>
            <a:stCxn id="18" idx="2"/>
            <a:endCxn id="36" idx="1"/>
          </p:cNvCxnSpPr>
          <p:nvPr/>
        </p:nvCxnSpPr>
        <p:spPr>
          <a:xfrm rot="16200000" flipH="1">
            <a:off x="3135841" y="3123142"/>
            <a:ext cx="175683" cy="6053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526366" y="3695700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Command</a:t>
            </a:r>
          </a:p>
        </p:txBody>
      </p:sp>
      <p:cxnSp>
        <p:nvCxnSpPr>
          <p:cNvPr id="41" name="Connecteur en angle 40"/>
          <p:cNvCxnSpPr>
            <a:stCxn id="18" idx="2"/>
            <a:endCxn id="39" idx="1"/>
          </p:cNvCxnSpPr>
          <p:nvPr/>
        </p:nvCxnSpPr>
        <p:spPr>
          <a:xfrm rot="16200000" flipH="1">
            <a:off x="2964391" y="3294592"/>
            <a:ext cx="518583" cy="6053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32" idx="3"/>
            <a:endCxn id="36" idx="1"/>
          </p:cNvCxnSpPr>
          <p:nvPr/>
        </p:nvCxnSpPr>
        <p:spPr>
          <a:xfrm flipV="1">
            <a:off x="1676399" y="3513667"/>
            <a:ext cx="1849967" cy="1168399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>
            <a:stCxn id="32" idx="3"/>
            <a:endCxn id="39" idx="1"/>
          </p:cNvCxnSpPr>
          <p:nvPr/>
        </p:nvCxnSpPr>
        <p:spPr>
          <a:xfrm flipV="1">
            <a:off x="1676399" y="3856567"/>
            <a:ext cx="1849967" cy="825499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526366" y="4057651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Flight warning</a:t>
            </a:r>
          </a:p>
        </p:txBody>
      </p:sp>
      <p:cxnSp>
        <p:nvCxnSpPr>
          <p:cNvPr id="55" name="Connecteur droit avec flèche 54"/>
          <p:cNvCxnSpPr>
            <a:stCxn id="32" idx="3"/>
            <a:endCxn id="54" idx="1"/>
          </p:cNvCxnSpPr>
          <p:nvPr/>
        </p:nvCxnSpPr>
        <p:spPr>
          <a:xfrm flipV="1">
            <a:off x="1676399" y="4218518"/>
            <a:ext cx="1849967" cy="463548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en angle 57"/>
          <p:cNvCxnSpPr>
            <a:stCxn id="18" idx="2"/>
            <a:endCxn id="54" idx="1"/>
          </p:cNvCxnSpPr>
          <p:nvPr/>
        </p:nvCxnSpPr>
        <p:spPr>
          <a:xfrm rot="16200000" flipH="1">
            <a:off x="2783416" y="3475567"/>
            <a:ext cx="880534" cy="6053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en angle 60"/>
          <p:cNvCxnSpPr>
            <a:stCxn id="18" idx="2"/>
            <a:endCxn id="64" idx="1"/>
          </p:cNvCxnSpPr>
          <p:nvPr/>
        </p:nvCxnSpPr>
        <p:spPr>
          <a:xfrm rot="16200000" flipH="1">
            <a:off x="2534707" y="3724276"/>
            <a:ext cx="1377950" cy="605366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526366" y="4555066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…</a:t>
            </a:r>
          </a:p>
        </p:txBody>
      </p:sp>
      <p:cxnSp>
        <p:nvCxnSpPr>
          <p:cNvPr id="66" name="Connecteur droit avec flèche 65"/>
          <p:cNvCxnSpPr>
            <a:stCxn id="32" idx="3"/>
          </p:cNvCxnSpPr>
          <p:nvPr/>
        </p:nvCxnSpPr>
        <p:spPr>
          <a:xfrm flipV="1">
            <a:off x="1676399" y="4666194"/>
            <a:ext cx="1849967" cy="15872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Virage 85"/>
          <p:cNvSpPr/>
          <p:nvPr/>
        </p:nvSpPr>
        <p:spPr>
          <a:xfrm flipH="1">
            <a:off x="3512078" y="3016249"/>
            <a:ext cx="1141413" cy="1279526"/>
          </a:xfrm>
          <a:prstGeom prst="bentArrow">
            <a:avLst>
              <a:gd name="adj1" fmla="val 8514"/>
              <a:gd name="adj2" fmla="val 12251"/>
              <a:gd name="adj3" fmla="val 27568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87" name="Virage 86"/>
          <p:cNvSpPr/>
          <p:nvPr/>
        </p:nvSpPr>
        <p:spPr>
          <a:xfrm flipH="1">
            <a:off x="2592384" y="2661710"/>
            <a:ext cx="919694" cy="628644"/>
          </a:xfrm>
          <a:prstGeom prst="bentArrow">
            <a:avLst>
              <a:gd name="adj1" fmla="val 12340"/>
              <a:gd name="adj2" fmla="val 18670"/>
              <a:gd name="adj3" fmla="val 25000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88" name="Rectangle à coins arrondis 87"/>
          <p:cNvSpPr/>
          <p:nvPr/>
        </p:nvSpPr>
        <p:spPr>
          <a:xfrm>
            <a:off x="4770436" y="2017365"/>
            <a:ext cx="4266060" cy="4556820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Tests’ results are consolidated by sublevels, in real time.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e.g. If tests progress on the « flight Warning » sub-system , you immediately see the progress on the « Cockpit » sub-system and the full X42 program</a:t>
            </a:r>
          </a:p>
        </p:txBody>
      </p:sp>
      <p:sp>
        <p:nvSpPr>
          <p:cNvPr id="89" name="Rectangle à coins arrondis 88"/>
          <p:cNvSpPr/>
          <p:nvPr/>
        </p:nvSpPr>
        <p:spPr>
          <a:xfrm>
            <a:off x="1454399" y="70812"/>
            <a:ext cx="6632073" cy="1872853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 </a:t>
            </a:r>
            <a:r>
              <a:rPr lang="en-US" sz="3200" b="1" dirty="0"/>
              <a:t>SUT folder </a:t>
            </a:r>
            <a:r>
              <a:rPr lang="en-US" sz="2400" b="1" dirty="0"/>
              <a:t>can be a layered structure, delivered by distributed teams.</a:t>
            </a:r>
          </a:p>
          <a:p>
            <a:endParaRPr lang="en-US" sz="2400" b="1" dirty="0"/>
          </a:p>
          <a:p>
            <a:r>
              <a:rPr lang="en-US" sz="2400" b="1" dirty="0"/>
              <a:t>Still you keep a global view or the test progress. </a:t>
            </a:r>
          </a:p>
        </p:txBody>
      </p:sp>
    </p:spTree>
    <p:extLst>
      <p:ext uri="{BB962C8B-B14F-4D97-AF65-F5344CB8AC3E}">
        <p14:creationId xmlns:p14="http://schemas.microsoft.com/office/powerpoint/2010/main" val="374076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7989" y="1020535"/>
            <a:ext cx="1905144" cy="904723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X42 Requirements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50270" y="1992991"/>
            <a:ext cx="1621630" cy="45613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High Level Functional Requirements </a:t>
            </a:r>
          </a:p>
        </p:txBody>
      </p:sp>
      <p:cxnSp>
        <p:nvCxnSpPr>
          <p:cNvPr id="20" name="Connecteur en angle 19"/>
          <p:cNvCxnSpPr>
            <a:stCxn id="4" idx="2"/>
            <a:endCxn id="18" idx="1"/>
          </p:cNvCxnSpPr>
          <p:nvPr/>
        </p:nvCxnSpPr>
        <p:spPr>
          <a:xfrm rot="16200000" flipH="1">
            <a:off x="1767514" y="1838304"/>
            <a:ext cx="295802" cy="46970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526366" y="2567666"/>
            <a:ext cx="2000246" cy="46143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1)</a:t>
            </a:r>
          </a:p>
        </p:txBody>
      </p:sp>
      <p:cxnSp>
        <p:nvCxnSpPr>
          <p:cNvPr id="37" name="Connecteur en angle 36"/>
          <p:cNvCxnSpPr>
            <a:stCxn id="18" idx="2"/>
            <a:endCxn id="36" idx="1"/>
          </p:cNvCxnSpPr>
          <p:nvPr/>
        </p:nvCxnSpPr>
        <p:spPr>
          <a:xfrm rot="16200000" flipH="1">
            <a:off x="3069097" y="2341115"/>
            <a:ext cx="349256" cy="56528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055661" y="3196314"/>
            <a:ext cx="1971671" cy="46778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2)</a:t>
            </a:r>
          </a:p>
        </p:txBody>
      </p:sp>
      <p:cxnSp>
        <p:nvCxnSpPr>
          <p:cNvPr id="41" name="Connecteur en angle 40"/>
          <p:cNvCxnSpPr>
            <a:stCxn id="36" idx="2"/>
            <a:endCxn id="39" idx="1"/>
          </p:cNvCxnSpPr>
          <p:nvPr/>
        </p:nvCxnSpPr>
        <p:spPr>
          <a:xfrm rot="16200000" flipH="1">
            <a:off x="4590522" y="2965068"/>
            <a:ext cx="401105" cy="5291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Virage 85"/>
          <p:cNvSpPr/>
          <p:nvPr/>
        </p:nvSpPr>
        <p:spPr>
          <a:xfrm flipH="1">
            <a:off x="5526611" y="2653390"/>
            <a:ext cx="1624814" cy="847193"/>
          </a:xfrm>
          <a:prstGeom prst="bentArrow">
            <a:avLst>
              <a:gd name="adj1" fmla="val 8514"/>
              <a:gd name="adj2" fmla="val 12251"/>
              <a:gd name="adj3" fmla="val 27568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87" name="Virage 86"/>
          <p:cNvSpPr/>
          <p:nvPr/>
        </p:nvSpPr>
        <p:spPr>
          <a:xfrm flipH="1">
            <a:off x="2592384" y="1638451"/>
            <a:ext cx="1360491" cy="602192"/>
          </a:xfrm>
          <a:prstGeom prst="bentArrow">
            <a:avLst>
              <a:gd name="adj1" fmla="val 12340"/>
              <a:gd name="adj2" fmla="val 18670"/>
              <a:gd name="adj3" fmla="val 25000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88" name="Rectangle à coins arrondis 87"/>
          <p:cNvSpPr/>
          <p:nvPr/>
        </p:nvSpPr>
        <p:spPr>
          <a:xfrm>
            <a:off x="7227625" y="2903952"/>
            <a:ext cx="1799954" cy="1804749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Tests’ results are consolidated by sublevels, in real time.</a:t>
            </a:r>
          </a:p>
        </p:txBody>
      </p:sp>
      <p:sp>
        <p:nvSpPr>
          <p:cNvPr id="53" name="Virage 52"/>
          <p:cNvSpPr/>
          <p:nvPr/>
        </p:nvSpPr>
        <p:spPr>
          <a:xfrm flipH="1">
            <a:off x="3848100" y="2072366"/>
            <a:ext cx="1802605" cy="780259"/>
          </a:xfrm>
          <a:prstGeom prst="bentArrow">
            <a:avLst>
              <a:gd name="adj1" fmla="val 8514"/>
              <a:gd name="adj2" fmla="val 12251"/>
              <a:gd name="adj3" fmla="val 27568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454275" y="3654579"/>
            <a:ext cx="1325034" cy="45613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High Level </a:t>
            </a:r>
          </a:p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 NON Functional Requirements </a:t>
            </a:r>
          </a:p>
        </p:txBody>
      </p:sp>
      <p:cxnSp>
        <p:nvCxnSpPr>
          <p:cNvPr id="57" name="Connecteur en angle 56"/>
          <p:cNvCxnSpPr>
            <a:stCxn id="4" idx="2"/>
            <a:endCxn id="56" idx="1"/>
          </p:cNvCxnSpPr>
          <p:nvPr/>
        </p:nvCxnSpPr>
        <p:spPr>
          <a:xfrm rot="16200000" flipH="1">
            <a:off x="1088723" y="2517096"/>
            <a:ext cx="1957390" cy="77371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602566" y="4231370"/>
            <a:ext cx="2000246" cy="46143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NF requirements  (Level 1)</a:t>
            </a:r>
          </a:p>
        </p:txBody>
      </p:sp>
      <p:cxnSp>
        <p:nvCxnSpPr>
          <p:cNvPr id="60" name="Connecteur en angle 59"/>
          <p:cNvCxnSpPr>
            <a:stCxn id="56" idx="2"/>
            <a:endCxn id="59" idx="1"/>
          </p:cNvCxnSpPr>
          <p:nvPr/>
        </p:nvCxnSpPr>
        <p:spPr>
          <a:xfrm rot="16200000" flipH="1">
            <a:off x="3183993" y="4043515"/>
            <a:ext cx="351373" cy="4857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5131861" y="4860018"/>
            <a:ext cx="1971671" cy="46778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NF requirements  (Level 2)</a:t>
            </a:r>
          </a:p>
        </p:txBody>
      </p:sp>
      <p:cxnSp>
        <p:nvCxnSpPr>
          <p:cNvPr id="63" name="Connecteur en angle 62"/>
          <p:cNvCxnSpPr>
            <a:stCxn id="59" idx="2"/>
            <a:endCxn id="62" idx="1"/>
          </p:cNvCxnSpPr>
          <p:nvPr/>
        </p:nvCxnSpPr>
        <p:spPr>
          <a:xfrm rot="16200000" flipH="1">
            <a:off x="4666722" y="4628773"/>
            <a:ext cx="401105" cy="5291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Virage 64"/>
          <p:cNvSpPr/>
          <p:nvPr/>
        </p:nvSpPr>
        <p:spPr>
          <a:xfrm flipH="1">
            <a:off x="5602811" y="4317095"/>
            <a:ext cx="1624814" cy="847193"/>
          </a:xfrm>
          <a:prstGeom prst="bentArrow">
            <a:avLst>
              <a:gd name="adj1" fmla="val 8514"/>
              <a:gd name="adj2" fmla="val 12251"/>
              <a:gd name="adj3" fmla="val 27568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67" name="Virage 66"/>
          <p:cNvSpPr/>
          <p:nvPr/>
        </p:nvSpPr>
        <p:spPr>
          <a:xfrm flipH="1">
            <a:off x="3924300" y="3736071"/>
            <a:ext cx="1802605" cy="780259"/>
          </a:xfrm>
          <a:prstGeom prst="bentArrow">
            <a:avLst>
              <a:gd name="adj1" fmla="val 8514"/>
              <a:gd name="adj2" fmla="val 12251"/>
              <a:gd name="adj3" fmla="val 27568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68" name="Virage 67"/>
          <p:cNvSpPr/>
          <p:nvPr/>
        </p:nvSpPr>
        <p:spPr>
          <a:xfrm flipH="1">
            <a:off x="2454274" y="3211002"/>
            <a:ext cx="1470026" cy="537083"/>
          </a:xfrm>
          <a:prstGeom prst="bentArrow">
            <a:avLst>
              <a:gd name="adj1" fmla="val 12340"/>
              <a:gd name="adj2" fmla="val 10106"/>
              <a:gd name="adj3" fmla="val 25000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70" name="Virage 69"/>
          <p:cNvSpPr/>
          <p:nvPr/>
        </p:nvSpPr>
        <p:spPr>
          <a:xfrm rot="16200000">
            <a:off x="1457486" y="2346187"/>
            <a:ext cx="1431736" cy="589874"/>
          </a:xfrm>
          <a:prstGeom prst="bentArrow">
            <a:avLst>
              <a:gd name="adj1" fmla="val 12340"/>
              <a:gd name="adj2" fmla="val 18670"/>
              <a:gd name="adj3" fmla="val 25000"/>
              <a:gd name="adj4" fmla="val 43750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71" name="Rectangle à coins arrondis 70"/>
          <p:cNvSpPr/>
          <p:nvPr/>
        </p:nvSpPr>
        <p:spPr>
          <a:xfrm>
            <a:off x="2771241" y="255527"/>
            <a:ext cx="5631198" cy="1532334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You can manage requirements in a flat or a layered structure  that fits your organization and practices </a:t>
            </a:r>
          </a:p>
        </p:txBody>
      </p:sp>
    </p:spTree>
    <p:extLst>
      <p:ext uri="{BB962C8B-B14F-4D97-AF65-F5344CB8AC3E}">
        <p14:creationId xmlns:p14="http://schemas.microsoft.com/office/powerpoint/2010/main" val="418265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9491" y="2360083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X42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51491" y="2749550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Cockpit</a:t>
            </a:r>
          </a:p>
        </p:txBody>
      </p:sp>
      <p:cxnSp>
        <p:nvCxnSpPr>
          <p:cNvPr id="20" name="Connecteur en angle 19"/>
          <p:cNvCxnSpPr>
            <a:stCxn id="4" idx="2"/>
            <a:endCxn id="18" idx="1"/>
          </p:cNvCxnSpPr>
          <p:nvPr/>
        </p:nvCxnSpPr>
        <p:spPr>
          <a:xfrm rot="16200000" flipH="1">
            <a:off x="1093258" y="2652184"/>
            <a:ext cx="228600" cy="28786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351490" y="4700056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Cabin</a:t>
            </a:r>
          </a:p>
        </p:txBody>
      </p:sp>
      <p:cxnSp>
        <p:nvCxnSpPr>
          <p:cNvPr id="23" name="Connecteur en angle 22"/>
          <p:cNvCxnSpPr>
            <a:stCxn id="4" idx="2"/>
            <a:endCxn id="22" idx="1"/>
          </p:cNvCxnSpPr>
          <p:nvPr/>
        </p:nvCxnSpPr>
        <p:spPr>
          <a:xfrm rot="16200000" flipH="1">
            <a:off x="118005" y="3627437"/>
            <a:ext cx="2179106" cy="2878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351490" y="5216524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…</a:t>
            </a:r>
          </a:p>
        </p:txBody>
      </p:sp>
      <p:cxnSp>
        <p:nvCxnSpPr>
          <p:cNvPr id="27" name="Connecteur en angle 26"/>
          <p:cNvCxnSpPr>
            <a:stCxn id="4" idx="2"/>
            <a:endCxn id="26" idx="1"/>
          </p:cNvCxnSpPr>
          <p:nvPr/>
        </p:nvCxnSpPr>
        <p:spPr>
          <a:xfrm rot="16200000" flipH="1">
            <a:off x="-140230" y="3885671"/>
            <a:ext cx="2695574" cy="287866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202391" y="3095625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Dashboard</a:t>
            </a:r>
          </a:p>
        </p:txBody>
      </p:sp>
      <p:cxnSp>
        <p:nvCxnSpPr>
          <p:cNvPr id="37" name="Connecteur en angle 36"/>
          <p:cNvCxnSpPr>
            <a:stCxn id="18" idx="2"/>
            <a:endCxn id="36" idx="1"/>
          </p:cNvCxnSpPr>
          <p:nvPr/>
        </p:nvCxnSpPr>
        <p:spPr>
          <a:xfrm rot="16200000" flipH="1">
            <a:off x="1921403" y="2975505"/>
            <a:ext cx="185208" cy="3767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202391" y="3438525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Command</a:t>
            </a:r>
          </a:p>
        </p:txBody>
      </p:sp>
      <p:cxnSp>
        <p:nvCxnSpPr>
          <p:cNvPr id="41" name="Connecteur en angle 40"/>
          <p:cNvCxnSpPr>
            <a:stCxn id="18" idx="2"/>
            <a:endCxn id="39" idx="1"/>
          </p:cNvCxnSpPr>
          <p:nvPr/>
        </p:nvCxnSpPr>
        <p:spPr>
          <a:xfrm rot="16200000" flipH="1">
            <a:off x="1749953" y="3146955"/>
            <a:ext cx="528108" cy="3767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202391" y="3800476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Flight warning</a:t>
            </a:r>
          </a:p>
        </p:txBody>
      </p:sp>
      <p:cxnSp>
        <p:nvCxnSpPr>
          <p:cNvPr id="58" name="Connecteur en angle 57"/>
          <p:cNvCxnSpPr>
            <a:stCxn id="18" idx="2"/>
            <a:endCxn id="54" idx="1"/>
          </p:cNvCxnSpPr>
          <p:nvPr/>
        </p:nvCxnSpPr>
        <p:spPr>
          <a:xfrm rot="16200000" flipH="1">
            <a:off x="1568979" y="3327930"/>
            <a:ext cx="890059" cy="3767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en angle 60"/>
          <p:cNvCxnSpPr>
            <a:stCxn id="18" idx="2"/>
            <a:endCxn id="64" idx="1"/>
          </p:cNvCxnSpPr>
          <p:nvPr/>
        </p:nvCxnSpPr>
        <p:spPr>
          <a:xfrm rot="16200000" flipH="1">
            <a:off x="1320270" y="3576638"/>
            <a:ext cx="1387475" cy="376766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202391" y="4297891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…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800475" y="2903008"/>
            <a:ext cx="1652058" cy="321734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X42 Requirements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774670" y="3284013"/>
            <a:ext cx="1325034" cy="45613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High Level Functional Requirements </a:t>
            </a:r>
          </a:p>
        </p:txBody>
      </p:sp>
      <p:cxnSp>
        <p:nvCxnSpPr>
          <p:cNvPr id="35" name="Connecteur en angle 34"/>
          <p:cNvCxnSpPr>
            <a:stCxn id="29" idx="2"/>
            <a:endCxn id="34" idx="1"/>
          </p:cNvCxnSpPr>
          <p:nvPr/>
        </p:nvCxnSpPr>
        <p:spPr>
          <a:xfrm rot="16200000" flipH="1">
            <a:off x="4556918" y="3294328"/>
            <a:ext cx="287339" cy="1481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5715528" y="3866622"/>
            <a:ext cx="2000246" cy="46143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1)</a:t>
            </a:r>
          </a:p>
        </p:txBody>
      </p:sp>
      <p:cxnSp>
        <p:nvCxnSpPr>
          <p:cNvPr id="42" name="Connecteur en angle 41"/>
          <p:cNvCxnSpPr>
            <a:stCxn id="34" idx="2"/>
            <a:endCxn id="40" idx="1"/>
          </p:cNvCxnSpPr>
          <p:nvPr/>
        </p:nvCxnSpPr>
        <p:spPr>
          <a:xfrm rot="16200000" flipH="1">
            <a:off x="5397762" y="3779575"/>
            <a:ext cx="357191" cy="2783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918324" y="4488399"/>
            <a:ext cx="1971671" cy="46778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2)</a:t>
            </a:r>
          </a:p>
        </p:txBody>
      </p:sp>
      <p:cxnSp>
        <p:nvCxnSpPr>
          <p:cNvPr id="44" name="Connecteur en angle 43"/>
          <p:cNvCxnSpPr>
            <a:stCxn id="40" idx="2"/>
            <a:endCxn id="43" idx="1"/>
          </p:cNvCxnSpPr>
          <p:nvPr/>
        </p:nvCxnSpPr>
        <p:spPr>
          <a:xfrm rot="16200000" flipH="1">
            <a:off x="6619871" y="4423838"/>
            <a:ext cx="394233" cy="2026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4790015" y="4915967"/>
            <a:ext cx="1325034" cy="45613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High Level </a:t>
            </a:r>
          </a:p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 NON Functional Requirements </a:t>
            </a:r>
          </a:p>
        </p:txBody>
      </p:sp>
      <p:cxnSp>
        <p:nvCxnSpPr>
          <p:cNvPr id="50" name="Connecteur en angle 49"/>
          <p:cNvCxnSpPr>
            <a:stCxn id="29" idx="2"/>
            <a:endCxn id="49" idx="1"/>
          </p:cNvCxnSpPr>
          <p:nvPr/>
        </p:nvCxnSpPr>
        <p:spPr>
          <a:xfrm rot="16200000" flipH="1">
            <a:off x="3748612" y="4102633"/>
            <a:ext cx="1919294" cy="16351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829828" y="5409672"/>
            <a:ext cx="2000246" cy="46143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1)</a:t>
            </a:r>
          </a:p>
        </p:txBody>
      </p:sp>
      <p:cxnSp>
        <p:nvCxnSpPr>
          <p:cNvPr id="57" name="Connecteur en angle 56"/>
          <p:cNvCxnSpPr>
            <a:stCxn id="49" idx="2"/>
            <a:endCxn id="56" idx="1"/>
          </p:cNvCxnSpPr>
          <p:nvPr/>
        </p:nvCxnSpPr>
        <p:spPr>
          <a:xfrm rot="16200000" flipH="1">
            <a:off x="5507037" y="5317599"/>
            <a:ext cx="268286" cy="3772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>
            <a:stCxn id="34" idx="1"/>
            <a:endCxn id="36" idx="3"/>
          </p:cNvCxnSpPr>
          <p:nvPr/>
        </p:nvCxnSpPr>
        <p:spPr>
          <a:xfrm flipH="1" flipV="1">
            <a:off x="3150658" y="3256492"/>
            <a:ext cx="1624013" cy="25559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stCxn id="40" idx="1"/>
            <a:endCxn id="39" idx="3"/>
          </p:cNvCxnSpPr>
          <p:nvPr/>
        </p:nvCxnSpPr>
        <p:spPr>
          <a:xfrm flipH="1" flipV="1">
            <a:off x="3150658" y="3599392"/>
            <a:ext cx="2564870" cy="497948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>
            <a:stCxn id="43" idx="1"/>
            <a:endCxn id="36" idx="3"/>
          </p:cNvCxnSpPr>
          <p:nvPr/>
        </p:nvCxnSpPr>
        <p:spPr>
          <a:xfrm flipH="1" flipV="1">
            <a:off x="3150658" y="3256492"/>
            <a:ext cx="3767666" cy="1465799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>
            <a:stCxn id="43" idx="1"/>
            <a:endCxn id="54" idx="3"/>
          </p:cNvCxnSpPr>
          <p:nvPr/>
        </p:nvCxnSpPr>
        <p:spPr>
          <a:xfrm flipH="1" flipV="1">
            <a:off x="3150658" y="3961342"/>
            <a:ext cx="3767666" cy="760949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à coins arrondis 76"/>
          <p:cNvSpPr/>
          <p:nvPr/>
        </p:nvSpPr>
        <p:spPr>
          <a:xfrm>
            <a:off x="323528" y="-23310"/>
            <a:ext cx="8784976" cy="2485787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Requirements are linked to the SUT which they impact</a:t>
            </a:r>
          </a:p>
          <a:p>
            <a:endParaRPr lang="en-US" sz="2000" b="1" dirty="0"/>
          </a:p>
          <a:p>
            <a:r>
              <a:rPr lang="en-US" sz="2000" b="1" dirty="0"/>
              <a:t>This is a many-to-many relationship </a:t>
            </a:r>
          </a:p>
          <a:p>
            <a:endParaRPr lang="en-US" sz="2000" b="1" dirty="0"/>
          </a:p>
          <a:p>
            <a:r>
              <a:rPr lang="en-US" sz="2000" b="1" dirty="0"/>
              <a:t>The “ requirement coverage” is managed so that you know which SUT is covered, which is lacking requirements, which is impacted when a requirement changes</a:t>
            </a:r>
          </a:p>
        </p:txBody>
      </p:sp>
      <p:cxnSp>
        <p:nvCxnSpPr>
          <p:cNvPr id="78" name="Connecteur droit avec flèche 77"/>
          <p:cNvCxnSpPr>
            <a:stCxn id="43" idx="1"/>
            <a:endCxn id="18" idx="3"/>
          </p:cNvCxnSpPr>
          <p:nvPr/>
        </p:nvCxnSpPr>
        <p:spPr>
          <a:xfrm flipH="1" flipV="1">
            <a:off x="2299758" y="2910417"/>
            <a:ext cx="4618566" cy="1811874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/>
          <p:cNvCxnSpPr>
            <a:stCxn id="56" idx="1"/>
            <a:endCxn id="54" idx="3"/>
          </p:cNvCxnSpPr>
          <p:nvPr/>
        </p:nvCxnSpPr>
        <p:spPr>
          <a:xfrm flipH="1" flipV="1">
            <a:off x="3150658" y="3961342"/>
            <a:ext cx="2679170" cy="1679048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22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4823732" y="3110797"/>
            <a:ext cx="1652058" cy="321734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X42 Tests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797928" y="3491802"/>
            <a:ext cx="1325034" cy="45613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Ux</a:t>
            </a:r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 tests</a:t>
            </a:r>
          </a:p>
        </p:txBody>
      </p:sp>
      <p:cxnSp>
        <p:nvCxnSpPr>
          <p:cNvPr id="35" name="Connecteur en angle 34"/>
          <p:cNvCxnSpPr>
            <a:stCxn id="29" idx="2"/>
            <a:endCxn id="34" idx="1"/>
          </p:cNvCxnSpPr>
          <p:nvPr/>
        </p:nvCxnSpPr>
        <p:spPr>
          <a:xfrm rot="16200000" flipH="1">
            <a:off x="5580175" y="3502117"/>
            <a:ext cx="287339" cy="1481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738785" y="4074412"/>
            <a:ext cx="2000246" cy="21960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Scenario 1 </a:t>
            </a:r>
          </a:p>
        </p:txBody>
      </p:sp>
      <p:cxnSp>
        <p:nvCxnSpPr>
          <p:cNvPr id="42" name="Connecteur en angle 41"/>
          <p:cNvCxnSpPr>
            <a:stCxn id="34" idx="2"/>
            <a:endCxn id="40" idx="1"/>
          </p:cNvCxnSpPr>
          <p:nvPr/>
        </p:nvCxnSpPr>
        <p:spPr>
          <a:xfrm rot="16200000" flipH="1">
            <a:off x="6481478" y="3926906"/>
            <a:ext cx="236274" cy="2783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836821" y="4625272"/>
            <a:ext cx="1325034" cy="25319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Façade test</a:t>
            </a:r>
          </a:p>
        </p:txBody>
      </p:sp>
      <p:cxnSp>
        <p:nvCxnSpPr>
          <p:cNvPr id="50" name="Connecteur en angle 49"/>
          <p:cNvCxnSpPr>
            <a:stCxn id="29" idx="2"/>
            <a:endCxn id="49" idx="1"/>
          </p:cNvCxnSpPr>
          <p:nvPr/>
        </p:nvCxnSpPr>
        <p:spPr>
          <a:xfrm rot="16200000" flipH="1">
            <a:off x="5083621" y="3998671"/>
            <a:ext cx="1319341" cy="1870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>
            <a:stCxn id="34" idx="1"/>
            <a:endCxn id="69" idx="3"/>
          </p:cNvCxnSpPr>
          <p:nvPr/>
        </p:nvCxnSpPr>
        <p:spPr>
          <a:xfrm flipH="1" flipV="1">
            <a:off x="2601235" y="3634673"/>
            <a:ext cx="3196693" cy="85197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stCxn id="40" idx="1"/>
            <a:endCxn id="72" idx="3"/>
          </p:cNvCxnSpPr>
          <p:nvPr/>
        </p:nvCxnSpPr>
        <p:spPr>
          <a:xfrm flipH="1">
            <a:off x="4217304" y="4184212"/>
            <a:ext cx="2521481" cy="35720"/>
          </a:xfrm>
          <a:prstGeom prst="straightConnector1">
            <a:avLst/>
          </a:prstGeom>
          <a:ln>
            <a:solidFill>
              <a:schemeClr val="bg2">
                <a:lumMod val="9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738784" y="4339375"/>
            <a:ext cx="2000246" cy="21960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Scenario 2 </a:t>
            </a:r>
          </a:p>
        </p:txBody>
      </p:sp>
      <p:cxnSp>
        <p:nvCxnSpPr>
          <p:cNvPr id="45" name="Connecteur en angle 44"/>
          <p:cNvCxnSpPr>
            <a:stCxn id="34" idx="2"/>
            <a:endCxn id="38" idx="1"/>
          </p:cNvCxnSpPr>
          <p:nvPr/>
        </p:nvCxnSpPr>
        <p:spPr>
          <a:xfrm rot="16200000" flipH="1">
            <a:off x="6348995" y="4059388"/>
            <a:ext cx="501237" cy="2783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830660" y="4917232"/>
            <a:ext cx="1325034" cy="25319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Interfaces testing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836821" y="5235403"/>
            <a:ext cx="1325034" cy="25319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DB tests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830660" y="5572680"/>
            <a:ext cx="1325034" cy="25319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Deploy tests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830660" y="5912105"/>
            <a:ext cx="1325034" cy="253199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…</a:t>
            </a:r>
          </a:p>
        </p:txBody>
      </p:sp>
      <p:cxnSp>
        <p:nvCxnSpPr>
          <p:cNvPr id="59" name="Connecteur en angle 58"/>
          <p:cNvCxnSpPr>
            <a:stCxn id="29" idx="2"/>
            <a:endCxn id="51" idx="1"/>
          </p:cNvCxnSpPr>
          <p:nvPr/>
        </p:nvCxnSpPr>
        <p:spPr>
          <a:xfrm rot="16200000" flipH="1">
            <a:off x="4934561" y="4147732"/>
            <a:ext cx="1611300" cy="1808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en angle 59"/>
          <p:cNvCxnSpPr>
            <a:stCxn id="29" idx="2"/>
            <a:endCxn id="52" idx="1"/>
          </p:cNvCxnSpPr>
          <p:nvPr/>
        </p:nvCxnSpPr>
        <p:spPr>
          <a:xfrm rot="16200000" flipH="1">
            <a:off x="4778556" y="4303737"/>
            <a:ext cx="1929472" cy="1870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en angle 62"/>
          <p:cNvCxnSpPr>
            <a:stCxn id="29" idx="2"/>
            <a:endCxn id="53" idx="1"/>
          </p:cNvCxnSpPr>
          <p:nvPr/>
        </p:nvCxnSpPr>
        <p:spPr>
          <a:xfrm rot="16200000" flipH="1">
            <a:off x="4606837" y="4475455"/>
            <a:ext cx="2266748" cy="18089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en angle 65"/>
          <p:cNvCxnSpPr>
            <a:stCxn id="29" idx="2"/>
            <a:endCxn id="55" idx="1"/>
          </p:cNvCxnSpPr>
          <p:nvPr/>
        </p:nvCxnSpPr>
        <p:spPr>
          <a:xfrm rot="16200000" flipH="1">
            <a:off x="4437124" y="4645168"/>
            <a:ext cx="2606174" cy="180899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02006" y="3025600"/>
            <a:ext cx="1652058" cy="321734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X42 Requirements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276201" y="3406605"/>
            <a:ext cx="1325034" cy="45613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High Level Functional Requirements </a:t>
            </a:r>
          </a:p>
        </p:txBody>
      </p:sp>
      <p:cxnSp>
        <p:nvCxnSpPr>
          <p:cNvPr id="70" name="Connecteur en angle 69"/>
          <p:cNvCxnSpPr>
            <a:stCxn id="67" idx="2"/>
            <a:endCxn id="69" idx="1"/>
          </p:cNvCxnSpPr>
          <p:nvPr/>
        </p:nvCxnSpPr>
        <p:spPr>
          <a:xfrm rot="16200000" flipH="1">
            <a:off x="1058449" y="3416920"/>
            <a:ext cx="287339" cy="1481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2217058" y="3989214"/>
            <a:ext cx="2000246" cy="46143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1)</a:t>
            </a:r>
          </a:p>
        </p:txBody>
      </p:sp>
      <p:cxnSp>
        <p:nvCxnSpPr>
          <p:cNvPr id="73" name="Connecteur en angle 72"/>
          <p:cNvCxnSpPr>
            <a:stCxn id="69" idx="2"/>
            <a:endCxn id="72" idx="1"/>
          </p:cNvCxnSpPr>
          <p:nvPr/>
        </p:nvCxnSpPr>
        <p:spPr>
          <a:xfrm rot="16200000" flipH="1">
            <a:off x="1899292" y="3902167"/>
            <a:ext cx="357191" cy="2783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3419854" y="4610991"/>
            <a:ext cx="1971671" cy="467785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2)</a:t>
            </a:r>
          </a:p>
        </p:txBody>
      </p:sp>
      <p:cxnSp>
        <p:nvCxnSpPr>
          <p:cNvPr id="75" name="Connecteur en angle 74"/>
          <p:cNvCxnSpPr>
            <a:stCxn id="72" idx="2"/>
            <a:endCxn id="74" idx="1"/>
          </p:cNvCxnSpPr>
          <p:nvPr/>
        </p:nvCxnSpPr>
        <p:spPr>
          <a:xfrm rot="16200000" flipH="1">
            <a:off x="3121401" y="4546430"/>
            <a:ext cx="394233" cy="2026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1291545" y="5038559"/>
            <a:ext cx="1325034" cy="45613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High Level </a:t>
            </a:r>
          </a:p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 NON Functional Requirements </a:t>
            </a:r>
          </a:p>
        </p:txBody>
      </p:sp>
      <p:cxnSp>
        <p:nvCxnSpPr>
          <p:cNvPr id="79" name="Connecteur en angle 78"/>
          <p:cNvCxnSpPr>
            <a:stCxn id="67" idx="2"/>
            <a:endCxn id="76" idx="1"/>
          </p:cNvCxnSpPr>
          <p:nvPr/>
        </p:nvCxnSpPr>
        <p:spPr>
          <a:xfrm rot="16200000" flipH="1">
            <a:off x="250143" y="4225225"/>
            <a:ext cx="1919294" cy="16351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2331358" y="5532264"/>
            <a:ext cx="2000246" cy="46143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Low level requirements  (Level 1)</a:t>
            </a:r>
          </a:p>
        </p:txBody>
      </p:sp>
      <p:cxnSp>
        <p:nvCxnSpPr>
          <p:cNvPr id="82" name="Connecteur en angle 81"/>
          <p:cNvCxnSpPr>
            <a:stCxn id="76" idx="2"/>
            <a:endCxn id="80" idx="1"/>
          </p:cNvCxnSpPr>
          <p:nvPr/>
        </p:nvCxnSpPr>
        <p:spPr>
          <a:xfrm rot="16200000" flipH="1">
            <a:off x="2008567" y="5440191"/>
            <a:ext cx="268286" cy="37729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à coins arrondis 32"/>
          <p:cNvSpPr/>
          <p:nvPr/>
        </p:nvSpPr>
        <p:spPr>
          <a:xfrm>
            <a:off x="22752" y="487030"/>
            <a:ext cx="8869728" cy="2826306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Tests are linked to the Requirements (or the specifications if you manage them) that they impact.</a:t>
            </a:r>
          </a:p>
          <a:p>
            <a:endParaRPr lang="en-US" sz="2000" b="1" dirty="0"/>
          </a:p>
          <a:p>
            <a:r>
              <a:rPr lang="en-US" sz="2000" b="1" dirty="0"/>
              <a:t>Again, this can be a many-to-many relationship </a:t>
            </a:r>
          </a:p>
          <a:p>
            <a:endParaRPr lang="en-US" sz="2000" b="1" dirty="0"/>
          </a:p>
          <a:p>
            <a:r>
              <a:rPr lang="en-US" sz="2000" b="1" dirty="0"/>
              <a:t>The “Test coverage” is managed so that you know which SUT/requirement is covered, which is lacking tests, which is impacted when a test changes </a:t>
            </a:r>
          </a:p>
          <a:p>
            <a:endParaRPr lang="en-US" sz="2000" b="1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923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2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300192" y="5703607"/>
            <a:ext cx="1652058" cy="321734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Century Gothic" pitchFamily="34" charset="0"/>
                <a:cs typeface="MV Boli" pitchFamily="2" charset="0"/>
              </a:rPr>
              <a:t>Tests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2708044" y="4992185"/>
            <a:ext cx="1652058" cy="321734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Requirements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971600" y="5682703"/>
            <a:ext cx="948267" cy="32173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SUT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234879" y="741408"/>
            <a:ext cx="8905728" cy="4188381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SUT (simple or complex) are covered by Requirements, which are covered by Tests</a:t>
            </a:r>
          </a:p>
          <a:p>
            <a:pPr lvl="1"/>
            <a:r>
              <a:rPr lang="en-US" sz="2400" b="1" dirty="0"/>
              <a:t>Or alternatively SUT are covered by Requirements, which are covered by Specifications, which are covered by tests</a:t>
            </a:r>
          </a:p>
          <a:p>
            <a:pPr lvl="1"/>
            <a:endParaRPr lang="en-US" sz="2400" b="1" dirty="0"/>
          </a:p>
          <a:p>
            <a:r>
              <a:rPr lang="en-US" sz="2400" b="1" dirty="0"/>
              <a:t>The structures of SUT, Requirements, Specifications (if used) and Tests are fully independent </a:t>
            </a:r>
          </a:p>
          <a:p>
            <a:endParaRPr lang="en-US" sz="2400" b="1" dirty="0"/>
          </a:p>
          <a:p>
            <a:r>
              <a:rPr lang="en-US" sz="2400" b="1" dirty="0"/>
              <a:t>Traceability is maintained in a many-to-many relationship and all changes (in objects and relationships)  are audited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798681" y="6093296"/>
            <a:ext cx="1652058" cy="32173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en-US" sz="1400" dirty="0"/>
              <a:t>Specifications</a:t>
            </a:r>
          </a:p>
        </p:txBody>
      </p:sp>
      <p:cxnSp>
        <p:nvCxnSpPr>
          <p:cNvPr id="17" name="Connecteur en arc 16"/>
          <p:cNvCxnSpPr>
            <a:stCxn id="88" idx="3"/>
            <a:endCxn id="67" idx="1"/>
          </p:cNvCxnSpPr>
          <p:nvPr/>
        </p:nvCxnSpPr>
        <p:spPr>
          <a:xfrm flipV="1">
            <a:off x="1919867" y="5153052"/>
            <a:ext cx="788177" cy="690518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4" name="Connecteur en arc 63"/>
          <p:cNvCxnSpPr>
            <a:stCxn id="67" idx="3"/>
            <a:endCxn id="29" idx="1"/>
          </p:cNvCxnSpPr>
          <p:nvPr/>
        </p:nvCxnSpPr>
        <p:spPr>
          <a:xfrm>
            <a:off x="4360102" y="5153052"/>
            <a:ext cx="1940090" cy="711422"/>
          </a:xfrm>
          <a:prstGeom prst="curvedConnector3">
            <a:avLst>
              <a:gd name="adj1" fmla="val 50000"/>
            </a:avLst>
          </a:prstGeom>
          <a:ln>
            <a:prstDash val="dash"/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" name="Connecteur en arc 70"/>
          <p:cNvCxnSpPr>
            <a:stCxn id="67" idx="3"/>
            <a:endCxn id="61" idx="1"/>
          </p:cNvCxnSpPr>
          <p:nvPr/>
        </p:nvCxnSpPr>
        <p:spPr>
          <a:xfrm flipH="1">
            <a:off x="3798681" y="5153052"/>
            <a:ext cx="561421" cy="1101111"/>
          </a:xfrm>
          <a:prstGeom prst="curvedConnector5">
            <a:avLst>
              <a:gd name="adj1" fmla="val -40718"/>
              <a:gd name="adj2" fmla="val 50000"/>
              <a:gd name="adj3" fmla="val 140718"/>
            </a:avLst>
          </a:prstGeom>
          <a:ln>
            <a:prstDash val="lg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en arc 76"/>
          <p:cNvCxnSpPr>
            <a:stCxn id="61" idx="2"/>
            <a:endCxn id="29" idx="1"/>
          </p:cNvCxnSpPr>
          <p:nvPr/>
        </p:nvCxnSpPr>
        <p:spPr>
          <a:xfrm rot="5400000" flipH="1" flipV="1">
            <a:off x="5187173" y="5302011"/>
            <a:ext cx="550556" cy="1675482"/>
          </a:xfrm>
          <a:prstGeom prst="curvedConnector4">
            <a:avLst>
              <a:gd name="adj1" fmla="val -41522"/>
              <a:gd name="adj2" fmla="val 74650"/>
            </a:avLst>
          </a:prstGeom>
          <a:ln>
            <a:prstDash val="lg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ZoneTexte 77"/>
          <p:cNvSpPr txBox="1"/>
          <p:nvPr/>
        </p:nvSpPr>
        <p:spPr>
          <a:xfrm>
            <a:off x="467544" y="156632"/>
            <a:ext cx="4640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68A5CC"/>
                </a:solidFill>
              </a:defRPr>
            </a:lvl1pPr>
          </a:lstStyle>
          <a:p>
            <a:r>
              <a:rPr lang="fr-FR" sz="3200" b="1" noProof="1">
                <a:solidFill>
                  <a:srgbClr val="002060"/>
                </a:solidFill>
              </a:rPr>
              <a:t>Recap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876256" y="6254163"/>
            <a:ext cx="1652058" cy="321734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Defects (BUGS)</a:t>
            </a:r>
          </a:p>
        </p:txBody>
      </p:sp>
      <p:cxnSp>
        <p:nvCxnSpPr>
          <p:cNvPr id="86" name="Connecteur en arc 85"/>
          <p:cNvCxnSpPr>
            <a:stCxn id="85" idx="0"/>
            <a:endCxn id="29" idx="2"/>
          </p:cNvCxnSpPr>
          <p:nvPr/>
        </p:nvCxnSpPr>
        <p:spPr>
          <a:xfrm rot="16200000" flipV="1">
            <a:off x="7299842" y="5851720"/>
            <a:ext cx="228822" cy="576064"/>
          </a:xfrm>
          <a:prstGeom prst="curvedConnector3">
            <a:avLst>
              <a:gd name="adj1" fmla="val 50000"/>
            </a:avLst>
          </a:prstGeom>
          <a:ln>
            <a:prstDash val="dash"/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7020272" y="4963766"/>
            <a:ext cx="1652058" cy="321734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Assets, </a:t>
            </a:r>
            <a:r>
              <a:rPr lang="en-US" sz="1050" dirty="0" err="1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documentes</a:t>
            </a:r>
            <a:r>
              <a:rPr lang="en-US" sz="1050" dirty="0">
                <a:solidFill>
                  <a:srgbClr val="002060"/>
                </a:solidFill>
                <a:latin typeface="Century Gothic" pitchFamily="34" charset="0"/>
                <a:cs typeface="MV Boli" pitchFamily="2" charset="0"/>
              </a:rPr>
              <a:t> </a:t>
            </a:r>
          </a:p>
        </p:txBody>
      </p:sp>
      <p:cxnSp>
        <p:nvCxnSpPr>
          <p:cNvPr id="104" name="Connecteur en arc 103"/>
          <p:cNvCxnSpPr>
            <a:stCxn id="103" idx="2"/>
            <a:endCxn id="29" idx="0"/>
          </p:cNvCxnSpPr>
          <p:nvPr/>
        </p:nvCxnSpPr>
        <p:spPr>
          <a:xfrm rot="5400000">
            <a:off x="7277208" y="5134513"/>
            <a:ext cx="418107" cy="720080"/>
          </a:xfrm>
          <a:prstGeom prst="curvedConnector3">
            <a:avLst>
              <a:gd name="adj1" fmla="val 50000"/>
            </a:avLst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5" name="Connecteur en arc 104"/>
          <p:cNvCxnSpPr>
            <a:stCxn id="103" idx="2"/>
            <a:endCxn id="61" idx="0"/>
          </p:cNvCxnSpPr>
          <p:nvPr/>
        </p:nvCxnSpPr>
        <p:spPr>
          <a:xfrm rot="5400000">
            <a:off x="5831608" y="4078603"/>
            <a:ext cx="807796" cy="3221591"/>
          </a:xfrm>
          <a:prstGeom prst="curvedConnector3">
            <a:avLst>
              <a:gd name="adj1" fmla="val 50000"/>
            </a:avLst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6" name="Connecteur en arc 105"/>
          <p:cNvCxnSpPr>
            <a:stCxn id="103" idx="2"/>
            <a:endCxn id="67" idx="0"/>
          </p:cNvCxnSpPr>
          <p:nvPr/>
        </p:nvCxnSpPr>
        <p:spPr>
          <a:xfrm rot="5400000" flipH="1">
            <a:off x="5543529" y="2982729"/>
            <a:ext cx="293315" cy="4312228"/>
          </a:xfrm>
          <a:prstGeom prst="curvedConnector5">
            <a:avLst>
              <a:gd name="adj1" fmla="val -77937"/>
              <a:gd name="adj2" fmla="val 50000"/>
              <a:gd name="adj3" fmla="val 177937"/>
            </a:avLst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05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à coins arrondis 45"/>
          <p:cNvSpPr/>
          <p:nvPr/>
        </p:nvSpPr>
        <p:spPr>
          <a:xfrm>
            <a:off x="234879" y="741408"/>
            <a:ext cx="8905728" cy="5686663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Use the right practices that fits your maturity and needs</a:t>
            </a:r>
          </a:p>
          <a:p>
            <a:endParaRPr lang="en-US" sz="2400" b="1" dirty="0"/>
          </a:p>
          <a:p>
            <a:r>
              <a:rPr lang="en-US" sz="2000" b="1" dirty="0"/>
              <a:t>Start SMALL – you can always adapt the structures later </a:t>
            </a:r>
          </a:p>
          <a:p>
            <a:endParaRPr lang="en-US" sz="2000" b="1" dirty="0"/>
          </a:p>
          <a:p>
            <a:r>
              <a:rPr lang="en-US" sz="2000" b="1" dirty="0"/>
              <a:t>SUT should map your program/project organization</a:t>
            </a:r>
          </a:p>
          <a:p>
            <a:endParaRPr lang="en-US" sz="2000" b="1" dirty="0"/>
          </a:p>
          <a:p>
            <a:r>
              <a:rPr lang="en-US" sz="2000" b="1" dirty="0"/>
              <a:t>Requirements can map your analysis practices (e.g. for BPM driven projects: Organizational Processes, then Operational ones, then Procedures, then detailed Business Rules …)</a:t>
            </a:r>
          </a:p>
          <a:p>
            <a:endParaRPr lang="en-US" sz="2000" b="1" dirty="0"/>
          </a:p>
          <a:p>
            <a:r>
              <a:rPr lang="en-US" sz="2000" b="1" dirty="0"/>
              <a:t>You know your coverage at the same time as you define your requirements, your tests…</a:t>
            </a:r>
          </a:p>
          <a:p>
            <a:endParaRPr lang="en-US" sz="2000" b="1" dirty="0"/>
          </a:p>
          <a:p>
            <a:r>
              <a:rPr lang="en-US" sz="2000" b="1" dirty="0"/>
              <a:t>You can ensure each requirement is testable just after you write it by establishing at least 1 ‘positive’ and 1 ‘negative’ test ( i.e. a test that should pass when tried, and one that must fail when tried)</a:t>
            </a:r>
          </a:p>
        </p:txBody>
      </p:sp>
      <p:sp>
        <p:nvSpPr>
          <p:cNvPr id="78" name="ZoneTexte 77"/>
          <p:cNvSpPr txBox="1"/>
          <p:nvPr/>
        </p:nvSpPr>
        <p:spPr>
          <a:xfrm>
            <a:off x="467544" y="156632"/>
            <a:ext cx="4640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68A5CC"/>
                </a:solidFill>
              </a:defRPr>
            </a:lvl1pPr>
          </a:lstStyle>
          <a:p>
            <a:r>
              <a:rPr lang="fr-FR" sz="3200" b="1" noProof="1">
                <a:solidFill>
                  <a:srgbClr val="002060"/>
                </a:solidFill>
              </a:rPr>
              <a:t>Recommandations</a:t>
            </a:r>
          </a:p>
        </p:txBody>
      </p:sp>
    </p:spTree>
    <p:extLst>
      <p:ext uri="{BB962C8B-B14F-4D97-AF65-F5344CB8AC3E}">
        <p14:creationId xmlns:p14="http://schemas.microsoft.com/office/powerpoint/2010/main" val="350260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3493</TotalTime>
  <Words>578</Words>
  <Application>Microsoft Office PowerPoint</Application>
  <PresentationFormat>Affichage à l'écran (4:3)</PresentationFormat>
  <Paragraphs>98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MV Boli</vt:lpstr>
      <vt:lpstr>Office Theme</vt:lpstr>
      <vt:lpstr>Simple Systems Under Tests (SUT)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egavaldo</dc:creator>
  <cp:lastModifiedBy>pascal paccaud</cp:lastModifiedBy>
  <cp:revision>146</cp:revision>
  <cp:lastPrinted>2016-05-04T16:03:44Z</cp:lastPrinted>
  <dcterms:created xsi:type="dcterms:W3CDTF">2010-05-25T14:45:33Z</dcterms:created>
  <dcterms:modified xsi:type="dcterms:W3CDTF">2017-09-20T12:47:54Z</dcterms:modified>
</cp:coreProperties>
</file>