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2" r:id="rId3"/>
    <p:sldId id="263" r:id="rId4"/>
    <p:sldId id="275" r:id="rId5"/>
    <p:sldId id="276" r:id="rId6"/>
    <p:sldId id="277" r:id="rId7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94D"/>
    <a:srgbClr val="7CB687"/>
    <a:srgbClr val="605348"/>
    <a:srgbClr val="C9E1CD"/>
    <a:srgbClr val="BFDBC4"/>
    <a:srgbClr val="68A5CC"/>
    <a:srgbClr val="9BC4DD"/>
    <a:srgbClr val="9CC8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9" autoAdjust="0"/>
    <p:restoredTop sz="94660"/>
  </p:normalViewPr>
  <p:slideViewPr>
    <p:cSldViewPr>
      <p:cViewPr varScale="1">
        <p:scale>
          <a:sx n="81" d="100"/>
          <a:sy n="81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D3CF9-B2EE-462F-8397-6365326A8073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0D3E2-49CC-4F6A-9C70-12EF0ED4AD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16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0D3E2-49CC-4F6A-9C70-12EF0ED4AD9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844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16632"/>
            <a:ext cx="1038784" cy="8642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277" y="5582499"/>
            <a:ext cx="653444" cy="5436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923" y="0"/>
            <a:ext cx="1038784" cy="86426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D432F-D2C2-44F0-A50B-7341903C2442}" type="datetimeFigureOut">
              <a:rPr lang="en-US" smtClean="0"/>
              <a:pPr/>
              <a:t>9/20/2017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B0B35-C071-4CE9-AEA6-C4A09488A46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Disque magnétique 3"/>
          <p:cNvSpPr/>
          <p:nvPr/>
        </p:nvSpPr>
        <p:spPr>
          <a:xfrm>
            <a:off x="3499599" y="4509120"/>
            <a:ext cx="1065555" cy="1382856"/>
          </a:xfrm>
          <a:prstGeom prst="flowChartMagneticDisk">
            <a:avLst/>
          </a:prstGeom>
          <a:solidFill>
            <a:srgbClr val="7CB687"/>
          </a:solidFill>
          <a:ln>
            <a:solidFill>
              <a:srgbClr val="A4CC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Database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1547664" y="2230390"/>
            <a:ext cx="1296144" cy="1772062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467544" y="476672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noProof="1"/>
              <a:t>XStudio</a:t>
            </a:r>
            <a:r>
              <a:rPr lang="fr-FR" sz="2400" noProof="1"/>
              <a:t> allows users to define  products (systems under tests), requirements, specifications, tests, testcases, tests campaigns, assets …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5796136" y="1138366"/>
            <a:ext cx="1512168" cy="907966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client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4427984" y="2538983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noProof="1"/>
              <a:t> … using a </a:t>
            </a:r>
            <a:r>
              <a:rPr lang="fr-FR" sz="2400" b="1" noProof="1"/>
              <a:t>Java</a:t>
            </a:r>
            <a:r>
              <a:rPr lang="fr-FR" sz="2400" noProof="1"/>
              <a:t> </a:t>
            </a:r>
            <a:r>
              <a:rPr lang="fr-FR" sz="2400" b="1" noProof="1"/>
              <a:t>web start client </a:t>
            </a:r>
            <a:r>
              <a:rPr lang="fr-FR" sz="2400" noProof="1"/>
              <a:t>accessible through any Browser 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5948536" y="1290766"/>
            <a:ext cx="1512168" cy="907966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client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6100936" y="1443166"/>
            <a:ext cx="1512168" cy="907966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client</a:t>
            </a:r>
          </a:p>
        </p:txBody>
      </p:sp>
      <p:sp>
        <p:nvSpPr>
          <p:cNvPr id="50" name="Rectangle à coins arrondis 49"/>
          <p:cNvSpPr/>
          <p:nvPr/>
        </p:nvSpPr>
        <p:spPr>
          <a:xfrm>
            <a:off x="6253336" y="1595566"/>
            <a:ext cx="1512168" cy="907966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client</a:t>
            </a:r>
          </a:p>
        </p:txBody>
      </p:sp>
      <p:cxnSp>
        <p:nvCxnSpPr>
          <p:cNvPr id="52" name="Connecteur droit avec flèche 51"/>
          <p:cNvCxnSpPr>
            <a:stCxn id="5" idx="3"/>
            <a:endCxn id="46" idx="1"/>
          </p:cNvCxnSpPr>
          <p:nvPr/>
        </p:nvCxnSpPr>
        <p:spPr>
          <a:xfrm flipV="1">
            <a:off x="2843808" y="1592349"/>
            <a:ext cx="2952328" cy="1524072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4572000" y="4785049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noProof="1"/>
              <a:t> … all data, their relationships, tests results and audit changes are stored into a central DB </a:t>
            </a:r>
          </a:p>
        </p:txBody>
      </p:sp>
      <p:cxnSp>
        <p:nvCxnSpPr>
          <p:cNvPr id="56" name="Connecteur droit avec flèche 55"/>
          <p:cNvCxnSpPr>
            <a:stCxn id="5" idx="2"/>
            <a:endCxn id="4" idx="2"/>
          </p:cNvCxnSpPr>
          <p:nvPr/>
        </p:nvCxnSpPr>
        <p:spPr>
          <a:xfrm>
            <a:off x="2195736" y="4002452"/>
            <a:ext cx="1303863" cy="1198096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06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Disque magnétique 3"/>
          <p:cNvSpPr/>
          <p:nvPr/>
        </p:nvSpPr>
        <p:spPr>
          <a:xfrm>
            <a:off x="2156091" y="5022610"/>
            <a:ext cx="1065555" cy="950808"/>
          </a:xfrm>
          <a:prstGeom prst="flowChartMagneticDisk">
            <a:avLst/>
          </a:prstGeom>
          <a:solidFill>
            <a:srgbClr val="7CB687"/>
          </a:solidFill>
          <a:ln>
            <a:solidFill>
              <a:srgbClr val="A4CC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Database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86811" y="2767930"/>
            <a:ext cx="1296144" cy="1772062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3965004" y="2693864"/>
            <a:ext cx="1085119" cy="1054215"/>
          </a:xfrm>
          <a:prstGeom prst="roundRect">
            <a:avLst>
              <a:gd name="adj" fmla="val 9671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XAgent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535785" y="2615256"/>
            <a:ext cx="1085119" cy="1054215"/>
          </a:xfrm>
          <a:prstGeom prst="roundRect">
            <a:avLst>
              <a:gd name="adj" fmla="val 9671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XAgent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985013" y="4341798"/>
            <a:ext cx="1085119" cy="1054215"/>
          </a:xfrm>
          <a:prstGeom prst="roundRect">
            <a:avLst>
              <a:gd name="adj" fmla="val 9671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XAgent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7464956" y="39798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1" name="Rectangle 10"/>
          <p:cNvSpPr/>
          <p:nvPr/>
        </p:nvSpPr>
        <p:spPr>
          <a:xfrm>
            <a:off x="7312556" y="38274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2" name="Rectangle 11"/>
          <p:cNvSpPr/>
          <p:nvPr/>
        </p:nvSpPr>
        <p:spPr>
          <a:xfrm>
            <a:off x="7160156" y="36750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3" name="Rectangle 12"/>
          <p:cNvSpPr/>
          <p:nvPr/>
        </p:nvSpPr>
        <p:spPr>
          <a:xfrm>
            <a:off x="7007756" y="35226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UFT Tests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475446" y="48809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5" name="Rectangle 14"/>
          <p:cNvSpPr/>
          <p:nvPr/>
        </p:nvSpPr>
        <p:spPr>
          <a:xfrm>
            <a:off x="7323046" y="47285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6" name="Rectangle 15"/>
          <p:cNvSpPr/>
          <p:nvPr/>
        </p:nvSpPr>
        <p:spPr>
          <a:xfrm>
            <a:off x="7170646" y="45761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7" name="Rectangle 16"/>
          <p:cNvSpPr/>
          <p:nvPr/>
        </p:nvSpPr>
        <p:spPr>
          <a:xfrm>
            <a:off x="7018246" y="44237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JUnit Tests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75446" y="58069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9" name="Rectangle 18"/>
          <p:cNvSpPr/>
          <p:nvPr/>
        </p:nvSpPr>
        <p:spPr>
          <a:xfrm>
            <a:off x="7323046" y="56545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20" name="Rectangle 19"/>
          <p:cNvSpPr/>
          <p:nvPr/>
        </p:nvSpPr>
        <p:spPr>
          <a:xfrm>
            <a:off x="7170646" y="55021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21" name="Rectangle 20"/>
          <p:cNvSpPr/>
          <p:nvPr/>
        </p:nvSpPr>
        <p:spPr>
          <a:xfrm>
            <a:off x="7018246" y="53497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Selenium Tests</a:t>
            </a:r>
          </a:p>
        </p:txBody>
      </p:sp>
      <p:pic>
        <p:nvPicPr>
          <p:cNvPr id="22" name="Picture 4" descr="W:\Icons\LGPL_nuvola-1.0\nuvola\128x128\apps\edu_languages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75"/>
                    </a14:imgEffect>
                    <a14:imgEffect>
                      <a14:saturation sat="40000"/>
                    </a14:imgEffect>
                    <a14:imgEffect>
                      <a14:brightnessContrast bright="-3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708" y="1389754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855628" y="1119533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855628" y="156513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55628" y="2010727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855628" y="2456324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855628" y="2901922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855628" y="399928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UFT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855628" y="4890761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Junit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855628" y="5826865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Selenium</a:t>
            </a:r>
          </a:p>
        </p:txBody>
      </p:sp>
      <p:cxnSp>
        <p:nvCxnSpPr>
          <p:cNvPr id="31" name="Connecteur en angle 30"/>
          <p:cNvCxnSpPr>
            <a:stCxn id="28" idx="3"/>
            <a:endCxn id="13" idx="1"/>
          </p:cNvCxnSpPr>
          <p:nvPr/>
        </p:nvCxnSpPr>
        <p:spPr>
          <a:xfrm flipV="1">
            <a:off x="6719441" y="3641868"/>
            <a:ext cx="288315" cy="5511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28" idx="3"/>
            <a:endCxn id="12" idx="1"/>
          </p:cNvCxnSpPr>
          <p:nvPr/>
        </p:nvCxnSpPr>
        <p:spPr>
          <a:xfrm flipV="1">
            <a:off x="6719441" y="3794268"/>
            <a:ext cx="440715" cy="3987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28" idx="3"/>
            <a:endCxn id="11" idx="1"/>
          </p:cNvCxnSpPr>
          <p:nvPr/>
        </p:nvCxnSpPr>
        <p:spPr>
          <a:xfrm flipV="1">
            <a:off x="6719441" y="3946668"/>
            <a:ext cx="593115" cy="2463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>
            <a:stCxn id="28" idx="3"/>
            <a:endCxn id="10" idx="1"/>
          </p:cNvCxnSpPr>
          <p:nvPr/>
        </p:nvCxnSpPr>
        <p:spPr>
          <a:xfrm flipV="1">
            <a:off x="6719441" y="4099068"/>
            <a:ext cx="745515" cy="939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>
            <a:stCxn id="29" idx="3"/>
            <a:endCxn id="17" idx="1"/>
          </p:cNvCxnSpPr>
          <p:nvPr/>
        </p:nvCxnSpPr>
        <p:spPr>
          <a:xfrm flipV="1">
            <a:off x="6719441" y="4542962"/>
            <a:ext cx="298805" cy="5415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>
            <a:stCxn id="29" idx="3"/>
            <a:endCxn id="16" idx="1"/>
          </p:cNvCxnSpPr>
          <p:nvPr/>
        </p:nvCxnSpPr>
        <p:spPr>
          <a:xfrm flipV="1">
            <a:off x="6719441" y="4695362"/>
            <a:ext cx="451205" cy="3891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>
            <a:stCxn id="29" idx="3"/>
            <a:endCxn id="15" idx="1"/>
          </p:cNvCxnSpPr>
          <p:nvPr/>
        </p:nvCxnSpPr>
        <p:spPr>
          <a:xfrm flipV="1">
            <a:off x="6719441" y="4847762"/>
            <a:ext cx="603605" cy="2367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37"/>
          <p:cNvCxnSpPr>
            <a:stCxn id="29" idx="3"/>
            <a:endCxn id="14" idx="1"/>
          </p:cNvCxnSpPr>
          <p:nvPr/>
        </p:nvCxnSpPr>
        <p:spPr>
          <a:xfrm flipV="1">
            <a:off x="6719441" y="5000162"/>
            <a:ext cx="756005" cy="843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ngle 38"/>
          <p:cNvCxnSpPr>
            <a:stCxn id="30" idx="3"/>
            <a:endCxn id="21" idx="1"/>
          </p:cNvCxnSpPr>
          <p:nvPr/>
        </p:nvCxnSpPr>
        <p:spPr>
          <a:xfrm flipV="1">
            <a:off x="6719441" y="5469058"/>
            <a:ext cx="298805" cy="5515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39"/>
          <p:cNvCxnSpPr>
            <a:stCxn id="30" idx="3"/>
            <a:endCxn id="20" idx="1"/>
          </p:cNvCxnSpPr>
          <p:nvPr/>
        </p:nvCxnSpPr>
        <p:spPr>
          <a:xfrm flipV="1">
            <a:off x="6719441" y="5621458"/>
            <a:ext cx="451205" cy="3991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en angle 40"/>
          <p:cNvCxnSpPr>
            <a:stCxn id="30" idx="3"/>
            <a:endCxn id="19" idx="1"/>
          </p:cNvCxnSpPr>
          <p:nvPr/>
        </p:nvCxnSpPr>
        <p:spPr>
          <a:xfrm flipV="1">
            <a:off x="6719441" y="5773858"/>
            <a:ext cx="603605" cy="2467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ngle 41"/>
          <p:cNvCxnSpPr>
            <a:stCxn id="30" idx="3"/>
            <a:endCxn id="18" idx="1"/>
          </p:cNvCxnSpPr>
          <p:nvPr/>
        </p:nvCxnSpPr>
        <p:spPr>
          <a:xfrm flipV="1">
            <a:off x="6719441" y="5926258"/>
            <a:ext cx="756005" cy="943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ccolade ouvrante 42"/>
          <p:cNvSpPr/>
          <p:nvPr/>
        </p:nvSpPr>
        <p:spPr>
          <a:xfrm rot="5400000">
            <a:off x="7009811" y="-385369"/>
            <a:ext cx="216025" cy="2516168"/>
          </a:xfrm>
          <a:prstGeom prst="leftBrace">
            <a:avLst>
              <a:gd name="adj1" fmla="val 35123"/>
              <a:gd name="adj2" fmla="val 50000"/>
            </a:avLst>
          </a:prstGeom>
          <a:ln>
            <a:solidFill>
              <a:srgbClr val="68A5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44" name="ZoneTexte 43"/>
          <p:cNvSpPr txBox="1"/>
          <p:nvPr/>
        </p:nvSpPr>
        <p:spPr>
          <a:xfrm>
            <a:off x="6228184" y="354570"/>
            <a:ext cx="173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noProof="1">
                <a:solidFill>
                  <a:srgbClr val="68A5CC"/>
                </a:solidFill>
              </a:rPr>
              <a:t>Physical Run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467544" y="476672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noProof="1"/>
              <a:t>XStudio</a:t>
            </a:r>
            <a:r>
              <a:rPr lang="fr-FR" sz="2400" noProof="1"/>
              <a:t> and </a:t>
            </a:r>
            <a:r>
              <a:rPr lang="fr-FR" sz="2400" b="1" noProof="1"/>
              <a:t>XAgent</a:t>
            </a:r>
            <a:r>
              <a:rPr lang="fr-FR" sz="2400" noProof="1"/>
              <a:t> use the data in the shared DB to </a:t>
            </a:r>
            <a:r>
              <a:rPr lang="fr-FR" sz="2400" b="1" u="sng" noProof="1"/>
              <a:t>orchestrate</a:t>
            </a:r>
            <a:r>
              <a:rPr lang="fr-FR" sz="2400" noProof="1"/>
              <a:t> tests through </a:t>
            </a:r>
            <a:r>
              <a:rPr lang="fr-FR" sz="2400" b="1" noProof="1"/>
              <a:t>Campaigns</a:t>
            </a:r>
            <a:r>
              <a:rPr lang="fr-FR" sz="2400" noProof="1"/>
              <a:t> in successive </a:t>
            </a:r>
            <a:r>
              <a:rPr lang="fr-FR" sz="2400" b="1" noProof="1"/>
              <a:t>Sessions</a:t>
            </a:r>
          </a:p>
        </p:txBody>
      </p:sp>
      <p:cxnSp>
        <p:nvCxnSpPr>
          <p:cNvPr id="46" name="Connecteur droit avec flèche 45"/>
          <p:cNvCxnSpPr>
            <a:stCxn id="4" idx="1"/>
            <a:endCxn id="5" idx="3"/>
          </p:cNvCxnSpPr>
          <p:nvPr/>
        </p:nvCxnSpPr>
        <p:spPr>
          <a:xfrm flipH="1" flipV="1">
            <a:off x="1882955" y="3653961"/>
            <a:ext cx="805914" cy="1368649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4" idx="1"/>
            <a:endCxn id="8" idx="2"/>
          </p:cNvCxnSpPr>
          <p:nvPr/>
        </p:nvCxnSpPr>
        <p:spPr>
          <a:xfrm flipV="1">
            <a:off x="2688869" y="3669471"/>
            <a:ext cx="389476" cy="1353139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stCxn id="4" idx="1"/>
            <a:endCxn id="6" idx="2"/>
          </p:cNvCxnSpPr>
          <p:nvPr/>
        </p:nvCxnSpPr>
        <p:spPr>
          <a:xfrm flipV="1">
            <a:off x="2688869" y="3748079"/>
            <a:ext cx="1818695" cy="1274531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4" idx="1"/>
            <a:endCxn id="9" idx="1"/>
          </p:cNvCxnSpPr>
          <p:nvPr/>
        </p:nvCxnSpPr>
        <p:spPr>
          <a:xfrm flipV="1">
            <a:off x="2688869" y="4868906"/>
            <a:ext cx="1296144" cy="153704"/>
          </a:xfrm>
          <a:prstGeom prst="straightConnector1">
            <a:avLst/>
          </a:prstGeom>
          <a:ln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92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rganigramme : Disque magnétique 46"/>
          <p:cNvSpPr/>
          <p:nvPr/>
        </p:nvSpPr>
        <p:spPr>
          <a:xfrm>
            <a:off x="186560" y="2754090"/>
            <a:ext cx="1276579" cy="1700609"/>
          </a:xfrm>
          <a:prstGeom prst="flowChartMagneticDisk">
            <a:avLst/>
          </a:prstGeom>
          <a:solidFill>
            <a:srgbClr val="7CB687"/>
          </a:solidFill>
          <a:ln>
            <a:solidFill>
              <a:srgbClr val="A4CC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Database</a:t>
            </a:r>
          </a:p>
        </p:txBody>
      </p:sp>
      <p:sp>
        <p:nvSpPr>
          <p:cNvPr id="56" name="Rectangle à coins arrondis 55"/>
          <p:cNvSpPr/>
          <p:nvPr/>
        </p:nvSpPr>
        <p:spPr>
          <a:xfrm>
            <a:off x="3439159" y="1029714"/>
            <a:ext cx="2098693" cy="5544616"/>
          </a:xfrm>
          <a:prstGeom prst="roundRect">
            <a:avLst>
              <a:gd name="adj" fmla="val 7792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57" name="Rectangle 56"/>
          <p:cNvSpPr/>
          <p:nvPr/>
        </p:nvSpPr>
        <p:spPr>
          <a:xfrm>
            <a:off x="3799200" y="3466004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UFT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799200" y="3761523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JUnit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799200" y="4057042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Selenium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1612155" y="1559675"/>
            <a:ext cx="1678252" cy="2420134"/>
          </a:xfrm>
          <a:prstGeom prst="roundRect">
            <a:avLst>
              <a:gd name="adj" fmla="val 7776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XStudio</a:t>
            </a:r>
          </a:p>
        </p:txBody>
      </p:sp>
      <p:sp>
        <p:nvSpPr>
          <p:cNvPr id="26" name="Rectangle à coins arrondis 25"/>
          <p:cNvSpPr/>
          <p:nvPr/>
        </p:nvSpPr>
        <p:spPr>
          <a:xfrm>
            <a:off x="1607156" y="4526707"/>
            <a:ext cx="1678252" cy="1399551"/>
          </a:xfrm>
          <a:prstGeom prst="roundRect">
            <a:avLst>
              <a:gd name="adj" fmla="val 9671"/>
            </a:avLst>
          </a:prstGeom>
          <a:solidFill>
            <a:srgbClr val="7CB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XAgent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799200" y="4352561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JMeter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799200" y="4648080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SoapUI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99200" y="4943599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Ranorex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799200" y="5239117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TestComplete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99200" y="5534636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NUnit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99200" y="5830152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600" noProof="1"/>
              <a:t>Squish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9200" y="1452508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Manual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799200" y="1741620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Simple Manual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799200" y="2030732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Tabular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99200" y="2319844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Tabular Step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99200" y="2608955"/>
            <a:ext cx="1467227" cy="292968"/>
          </a:xfrm>
          <a:prstGeom prst="rect">
            <a:avLst/>
          </a:prstGeom>
          <a:solidFill>
            <a:srgbClr val="9CC8A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Tree Step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061593" y="5795600"/>
            <a:ext cx="698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…</a:t>
            </a:r>
            <a:endParaRPr lang="fr-FR" sz="2800" noProof="1"/>
          </a:p>
        </p:txBody>
      </p:sp>
      <p:sp>
        <p:nvSpPr>
          <p:cNvPr id="44" name="ZoneTexte 43"/>
          <p:cNvSpPr txBox="1"/>
          <p:nvPr/>
        </p:nvSpPr>
        <p:spPr>
          <a:xfrm>
            <a:off x="3445106" y="1065524"/>
            <a:ext cx="21754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Launchers Library</a:t>
            </a:r>
            <a:endParaRPr lang="fr-FR" sz="1400" noProof="1"/>
          </a:p>
        </p:txBody>
      </p:sp>
      <p:sp>
        <p:nvSpPr>
          <p:cNvPr id="3" name="Rectangle à coins arrondis 2"/>
          <p:cNvSpPr/>
          <p:nvPr/>
        </p:nvSpPr>
        <p:spPr>
          <a:xfrm>
            <a:off x="3730449" y="1290671"/>
            <a:ext cx="1693740" cy="1715301"/>
          </a:xfrm>
          <a:prstGeom prst="roundRect">
            <a:avLst>
              <a:gd name="adj" fmla="val 9919"/>
            </a:avLst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45" name="Rectangle à coins arrondis 44"/>
          <p:cNvSpPr/>
          <p:nvPr/>
        </p:nvSpPr>
        <p:spPr>
          <a:xfrm>
            <a:off x="3705123" y="3121376"/>
            <a:ext cx="1693740" cy="3289773"/>
          </a:xfrm>
          <a:prstGeom prst="roundRect">
            <a:avLst>
              <a:gd name="adj" fmla="val 9919"/>
            </a:avLst>
          </a:prstGeom>
          <a:noFill/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noProof="1"/>
          </a:p>
        </p:txBody>
      </p:sp>
      <p:sp>
        <p:nvSpPr>
          <p:cNvPr id="46" name="ZoneTexte 45"/>
          <p:cNvSpPr txBox="1"/>
          <p:nvPr/>
        </p:nvSpPr>
        <p:spPr>
          <a:xfrm rot="16200000">
            <a:off x="3083114" y="1955035"/>
            <a:ext cx="1043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Manual</a:t>
            </a:r>
            <a:endParaRPr lang="fr-FR" sz="1400" noProof="1"/>
          </a:p>
        </p:txBody>
      </p:sp>
      <p:sp>
        <p:nvSpPr>
          <p:cNvPr id="48" name="ZoneTexte 47"/>
          <p:cNvSpPr txBox="1"/>
          <p:nvPr/>
        </p:nvSpPr>
        <p:spPr>
          <a:xfrm rot="16200000">
            <a:off x="2869483" y="4554672"/>
            <a:ext cx="1471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noProof="1">
                <a:solidFill>
                  <a:schemeClr val="bg1"/>
                </a:solidFill>
                <a:latin typeface="Century Gothic" pitchFamily="34" charset="0"/>
                <a:cs typeface="MV Boli" pitchFamily="2" charset="0"/>
              </a:rPr>
              <a:t>Automated</a:t>
            </a:r>
            <a:endParaRPr lang="fr-FR" sz="1400" noProof="1"/>
          </a:p>
        </p:txBody>
      </p:sp>
      <p:sp>
        <p:nvSpPr>
          <p:cNvPr id="52" name="Rectangle 51"/>
          <p:cNvSpPr/>
          <p:nvPr/>
        </p:nvSpPr>
        <p:spPr>
          <a:xfrm>
            <a:off x="7956093" y="39798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51" name="Rectangle 50"/>
          <p:cNvSpPr/>
          <p:nvPr/>
        </p:nvSpPr>
        <p:spPr>
          <a:xfrm>
            <a:off x="7803693" y="38274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50" name="Rectangle 49"/>
          <p:cNvSpPr/>
          <p:nvPr/>
        </p:nvSpPr>
        <p:spPr>
          <a:xfrm>
            <a:off x="7651293" y="36750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49" name="Rectangle 48"/>
          <p:cNvSpPr/>
          <p:nvPr/>
        </p:nvSpPr>
        <p:spPr>
          <a:xfrm>
            <a:off x="7498893" y="35226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UFT Tests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966583" y="48809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54" name="Rectangle 53"/>
          <p:cNvSpPr/>
          <p:nvPr/>
        </p:nvSpPr>
        <p:spPr>
          <a:xfrm>
            <a:off x="7814183" y="47285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55" name="Rectangle 54"/>
          <p:cNvSpPr/>
          <p:nvPr/>
        </p:nvSpPr>
        <p:spPr>
          <a:xfrm>
            <a:off x="7661783" y="45761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59" name="Rectangle 58"/>
          <p:cNvSpPr/>
          <p:nvPr/>
        </p:nvSpPr>
        <p:spPr>
          <a:xfrm>
            <a:off x="7509383" y="44237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JUnit Tests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966583" y="58069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63" name="Rectangle 62"/>
          <p:cNvSpPr/>
          <p:nvPr/>
        </p:nvSpPr>
        <p:spPr>
          <a:xfrm>
            <a:off x="7814183" y="56545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64" name="Rectangle 63"/>
          <p:cNvSpPr/>
          <p:nvPr/>
        </p:nvSpPr>
        <p:spPr>
          <a:xfrm>
            <a:off x="7661783" y="55021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65" name="Rectangle 64"/>
          <p:cNvSpPr/>
          <p:nvPr/>
        </p:nvSpPr>
        <p:spPr>
          <a:xfrm>
            <a:off x="7509383" y="53497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Selenium Tests</a:t>
            </a:r>
          </a:p>
        </p:txBody>
      </p:sp>
      <p:pic>
        <p:nvPicPr>
          <p:cNvPr id="1028" name="Picture 4" descr="W:\Icons\LGPL_nuvola-1.0\nuvola\128x128\apps\edu_languages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375"/>
                    </a14:imgEffect>
                    <a14:imgEffect>
                      <a14:saturation sat="40000"/>
                    </a14:imgEffect>
                    <a14:imgEffect>
                      <a14:brightnessContrast bright="-3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845" y="1389754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/>
          <p:cNvSpPr/>
          <p:nvPr/>
        </p:nvSpPr>
        <p:spPr>
          <a:xfrm>
            <a:off x="6346765" y="1119533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346765" y="156513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346765" y="2010727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74" name="Rectangle 73"/>
          <p:cNvSpPr/>
          <p:nvPr/>
        </p:nvSpPr>
        <p:spPr>
          <a:xfrm>
            <a:off x="6346765" y="2456324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346765" y="2901922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cxnSp>
        <p:nvCxnSpPr>
          <p:cNvPr id="69" name="Connecteur en angle 68"/>
          <p:cNvCxnSpPr>
            <a:stCxn id="34" idx="3"/>
            <a:endCxn id="71" idx="1"/>
          </p:cNvCxnSpPr>
          <p:nvPr/>
        </p:nvCxnSpPr>
        <p:spPr>
          <a:xfrm flipV="1">
            <a:off x="5266427" y="1313246"/>
            <a:ext cx="1080338" cy="285746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en angle 78"/>
          <p:cNvCxnSpPr>
            <a:stCxn id="35" idx="3"/>
            <a:endCxn id="72" idx="1"/>
          </p:cNvCxnSpPr>
          <p:nvPr/>
        </p:nvCxnSpPr>
        <p:spPr>
          <a:xfrm flipV="1">
            <a:off x="5266427" y="1758843"/>
            <a:ext cx="1080338" cy="129261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en angle 81"/>
          <p:cNvCxnSpPr>
            <a:stCxn id="36" idx="3"/>
            <a:endCxn id="73" idx="1"/>
          </p:cNvCxnSpPr>
          <p:nvPr/>
        </p:nvCxnSpPr>
        <p:spPr>
          <a:xfrm>
            <a:off x="5266427" y="2177216"/>
            <a:ext cx="1080338" cy="27224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en angle 84"/>
          <p:cNvCxnSpPr>
            <a:stCxn id="37" idx="3"/>
            <a:endCxn id="74" idx="1"/>
          </p:cNvCxnSpPr>
          <p:nvPr/>
        </p:nvCxnSpPr>
        <p:spPr>
          <a:xfrm>
            <a:off x="5266427" y="2466328"/>
            <a:ext cx="1080338" cy="183709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en angle 87"/>
          <p:cNvCxnSpPr>
            <a:stCxn id="38" idx="3"/>
            <a:endCxn id="75" idx="1"/>
          </p:cNvCxnSpPr>
          <p:nvPr/>
        </p:nvCxnSpPr>
        <p:spPr>
          <a:xfrm>
            <a:off x="5266427" y="2755439"/>
            <a:ext cx="1080338" cy="340196"/>
          </a:xfrm>
          <a:prstGeom prst="bentConnector3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6346765" y="399928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UFT</a:t>
            </a:r>
          </a:p>
        </p:txBody>
      </p:sp>
      <p:sp>
        <p:nvSpPr>
          <p:cNvPr id="98" name="Rectangle 97"/>
          <p:cNvSpPr/>
          <p:nvPr/>
        </p:nvSpPr>
        <p:spPr>
          <a:xfrm>
            <a:off x="6346765" y="4890761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Junit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346765" y="5826865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Selenium</a:t>
            </a:r>
          </a:p>
        </p:txBody>
      </p:sp>
      <p:cxnSp>
        <p:nvCxnSpPr>
          <p:cNvPr id="100" name="Connecteur en angle 99"/>
          <p:cNvCxnSpPr>
            <a:stCxn id="57" idx="3"/>
            <a:endCxn id="97" idx="1"/>
          </p:cNvCxnSpPr>
          <p:nvPr/>
        </p:nvCxnSpPr>
        <p:spPr>
          <a:xfrm>
            <a:off x="5266427" y="3612488"/>
            <a:ext cx="1080338" cy="58050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en angle 102"/>
          <p:cNvCxnSpPr>
            <a:stCxn id="60" idx="3"/>
            <a:endCxn id="98" idx="1"/>
          </p:cNvCxnSpPr>
          <p:nvPr/>
        </p:nvCxnSpPr>
        <p:spPr>
          <a:xfrm>
            <a:off x="5266427" y="3908007"/>
            <a:ext cx="1080338" cy="1176467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en angle 107"/>
          <p:cNvCxnSpPr>
            <a:stCxn id="61" idx="3"/>
            <a:endCxn id="99" idx="1"/>
          </p:cNvCxnSpPr>
          <p:nvPr/>
        </p:nvCxnSpPr>
        <p:spPr>
          <a:xfrm>
            <a:off x="5266427" y="4203526"/>
            <a:ext cx="1080338" cy="181705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/>
          <p:cNvSpPr txBox="1"/>
          <p:nvPr/>
        </p:nvSpPr>
        <p:spPr>
          <a:xfrm>
            <a:off x="5802269" y="608573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noProof="1">
                <a:solidFill>
                  <a:schemeClr val="bg1">
                    <a:lumMod val="85000"/>
                  </a:schemeClr>
                </a:solidFill>
                <a:latin typeface="Century Gothic" pitchFamily="34" charset="0"/>
                <a:cs typeface="MV Boli" pitchFamily="2" charset="0"/>
              </a:rPr>
              <a:t>…</a:t>
            </a:r>
            <a:endParaRPr lang="fr-FR" sz="3600" noProof="1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21" name="Connecteur en angle 120"/>
          <p:cNvCxnSpPr>
            <a:stCxn id="97" idx="3"/>
            <a:endCxn id="49" idx="1"/>
          </p:cNvCxnSpPr>
          <p:nvPr/>
        </p:nvCxnSpPr>
        <p:spPr>
          <a:xfrm flipV="1">
            <a:off x="7210578" y="3641868"/>
            <a:ext cx="288315" cy="5511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en angle 123"/>
          <p:cNvCxnSpPr>
            <a:stCxn id="97" idx="3"/>
            <a:endCxn id="50" idx="1"/>
          </p:cNvCxnSpPr>
          <p:nvPr/>
        </p:nvCxnSpPr>
        <p:spPr>
          <a:xfrm flipV="1">
            <a:off x="7210578" y="3794268"/>
            <a:ext cx="440715" cy="3987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en angle 126"/>
          <p:cNvCxnSpPr>
            <a:stCxn id="97" idx="3"/>
            <a:endCxn id="51" idx="1"/>
          </p:cNvCxnSpPr>
          <p:nvPr/>
        </p:nvCxnSpPr>
        <p:spPr>
          <a:xfrm flipV="1">
            <a:off x="7210578" y="3946668"/>
            <a:ext cx="593115" cy="2463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en angle 129"/>
          <p:cNvCxnSpPr>
            <a:stCxn id="97" idx="3"/>
            <a:endCxn id="52" idx="1"/>
          </p:cNvCxnSpPr>
          <p:nvPr/>
        </p:nvCxnSpPr>
        <p:spPr>
          <a:xfrm flipV="1">
            <a:off x="7210578" y="4099068"/>
            <a:ext cx="745515" cy="939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en angle 132"/>
          <p:cNvCxnSpPr>
            <a:stCxn id="98" idx="3"/>
            <a:endCxn id="59" idx="1"/>
          </p:cNvCxnSpPr>
          <p:nvPr/>
        </p:nvCxnSpPr>
        <p:spPr>
          <a:xfrm flipV="1">
            <a:off x="7210578" y="4542962"/>
            <a:ext cx="298805" cy="5415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en angle 135"/>
          <p:cNvCxnSpPr>
            <a:stCxn id="98" idx="3"/>
            <a:endCxn id="55" idx="1"/>
          </p:cNvCxnSpPr>
          <p:nvPr/>
        </p:nvCxnSpPr>
        <p:spPr>
          <a:xfrm flipV="1">
            <a:off x="7210578" y="4695362"/>
            <a:ext cx="451205" cy="3891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en angle 138"/>
          <p:cNvCxnSpPr>
            <a:stCxn id="98" idx="3"/>
            <a:endCxn id="54" idx="1"/>
          </p:cNvCxnSpPr>
          <p:nvPr/>
        </p:nvCxnSpPr>
        <p:spPr>
          <a:xfrm flipV="1">
            <a:off x="7210578" y="4847762"/>
            <a:ext cx="603605" cy="2367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en angle 141"/>
          <p:cNvCxnSpPr>
            <a:stCxn id="98" idx="3"/>
            <a:endCxn id="53" idx="1"/>
          </p:cNvCxnSpPr>
          <p:nvPr/>
        </p:nvCxnSpPr>
        <p:spPr>
          <a:xfrm flipV="1">
            <a:off x="7210578" y="5000162"/>
            <a:ext cx="756005" cy="843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en angle 144"/>
          <p:cNvCxnSpPr>
            <a:stCxn id="99" idx="3"/>
            <a:endCxn id="65" idx="1"/>
          </p:cNvCxnSpPr>
          <p:nvPr/>
        </p:nvCxnSpPr>
        <p:spPr>
          <a:xfrm flipV="1">
            <a:off x="7210578" y="5469058"/>
            <a:ext cx="298805" cy="5515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en angle 147"/>
          <p:cNvCxnSpPr>
            <a:stCxn id="99" idx="3"/>
            <a:endCxn id="64" idx="1"/>
          </p:cNvCxnSpPr>
          <p:nvPr/>
        </p:nvCxnSpPr>
        <p:spPr>
          <a:xfrm flipV="1">
            <a:off x="7210578" y="5621458"/>
            <a:ext cx="451205" cy="3991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en angle 150"/>
          <p:cNvCxnSpPr>
            <a:stCxn id="99" idx="3"/>
            <a:endCxn id="63" idx="1"/>
          </p:cNvCxnSpPr>
          <p:nvPr/>
        </p:nvCxnSpPr>
        <p:spPr>
          <a:xfrm flipV="1">
            <a:off x="7210578" y="5773858"/>
            <a:ext cx="603605" cy="2467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en angle 152"/>
          <p:cNvCxnSpPr>
            <a:stCxn id="99" idx="3"/>
            <a:endCxn id="62" idx="1"/>
          </p:cNvCxnSpPr>
          <p:nvPr/>
        </p:nvCxnSpPr>
        <p:spPr>
          <a:xfrm flipV="1">
            <a:off x="7210578" y="5926258"/>
            <a:ext cx="756005" cy="943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2" name="Connecteur droit 1051"/>
          <p:cNvCxnSpPr>
            <a:stCxn id="28" idx="3"/>
          </p:cNvCxnSpPr>
          <p:nvPr/>
        </p:nvCxnSpPr>
        <p:spPr>
          <a:xfrm>
            <a:off x="5266427" y="4499045"/>
            <a:ext cx="13137" cy="27225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ZoneTexte 131"/>
          <p:cNvSpPr txBox="1"/>
          <p:nvPr/>
        </p:nvSpPr>
        <p:spPr>
          <a:xfrm>
            <a:off x="1640294" y="187827"/>
            <a:ext cx="7152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noProof="1"/>
              <a:t>All tests are driven using « Lauchers »</a:t>
            </a:r>
          </a:p>
          <a:p>
            <a:r>
              <a:rPr lang="fr-FR" sz="2400" noProof="1"/>
              <a:t>provided out of the box, customizable and extendable</a:t>
            </a:r>
          </a:p>
        </p:txBody>
      </p:sp>
    </p:spTree>
    <p:extLst>
      <p:ext uri="{BB962C8B-B14F-4D97-AF65-F5344CB8AC3E}">
        <p14:creationId xmlns:p14="http://schemas.microsoft.com/office/powerpoint/2010/main" val="217133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464956" y="39798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1" name="Rectangle 10"/>
          <p:cNvSpPr/>
          <p:nvPr/>
        </p:nvSpPr>
        <p:spPr>
          <a:xfrm>
            <a:off x="7312556" y="38274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2" name="Rectangle 11"/>
          <p:cNvSpPr/>
          <p:nvPr/>
        </p:nvSpPr>
        <p:spPr>
          <a:xfrm>
            <a:off x="7160156" y="36750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3" name="Rectangle 12"/>
          <p:cNvSpPr/>
          <p:nvPr/>
        </p:nvSpPr>
        <p:spPr>
          <a:xfrm>
            <a:off x="7007756" y="352260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UFT Tests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475446" y="48809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5" name="Rectangle 14"/>
          <p:cNvSpPr/>
          <p:nvPr/>
        </p:nvSpPr>
        <p:spPr>
          <a:xfrm>
            <a:off x="7323046" y="47285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6" name="Rectangle 15"/>
          <p:cNvSpPr/>
          <p:nvPr/>
        </p:nvSpPr>
        <p:spPr>
          <a:xfrm>
            <a:off x="7170646" y="45761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7" name="Rectangle 16"/>
          <p:cNvSpPr/>
          <p:nvPr/>
        </p:nvSpPr>
        <p:spPr>
          <a:xfrm>
            <a:off x="7018246" y="4423703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JUnit Tests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475446" y="58069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19" name="Rectangle 18"/>
          <p:cNvSpPr/>
          <p:nvPr/>
        </p:nvSpPr>
        <p:spPr>
          <a:xfrm>
            <a:off x="7323046" y="56545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20" name="Rectangle 19"/>
          <p:cNvSpPr/>
          <p:nvPr/>
        </p:nvSpPr>
        <p:spPr>
          <a:xfrm>
            <a:off x="7170646" y="55021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endParaRPr lang="fr-FR" sz="1600" noProof="1"/>
          </a:p>
        </p:txBody>
      </p:sp>
      <p:sp>
        <p:nvSpPr>
          <p:cNvPr id="21" name="Rectangle 20"/>
          <p:cNvSpPr/>
          <p:nvPr/>
        </p:nvSpPr>
        <p:spPr>
          <a:xfrm>
            <a:off x="7018246" y="5349799"/>
            <a:ext cx="1141921" cy="238517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400" noProof="1"/>
              <a:t>Selenium Tests</a:t>
            </a:r>
          </a:p>
        </p:txBody>
      </p:sp>
      <p:pic>
        <p:nvPicPr>
          <p:cNvPr id="22" name="Picture 4" descr="W:\Icons\LGPL_nuvola-1.0\nuvola\128x128\apps\edu_languages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75"/>
                    </a14:imgEffect>
                    <a14:imgEffect>
                      <a14:saturation sat="40000"/>
                    </a14:imgEffect>
                    <a14:imgEffect>
                      <a14:brightnessContrast bright="-3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256" y="962917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6156176" y="692696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56176" y="1138293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156176" y="158389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156176" y="2029487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156176" y="2475085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200" noProof="1"/>
              <a:t>GUI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855628" y="3999280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UFT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855628" y="4890761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Junit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855628" y="5826865"/>
            <a:ext cx="863813" cy="387425"/>
          </a:xfrm>
          <a:prstGeom prst="rect">
            <a:avLst/>
          </a:prstGeom>
          <a:solidFill>
            <a:srgbClr val="68A5CC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fr-FR" sz="1600" noProof="1"/>
              <a:t>Selenium</a:t>
            </a:r>
          </a:p>
        </p:txBody>
      </p:sp>
      <p:cxnSp>
        <p:nvCxnSpPr>
          <p:cNvPr id="31" name="Connecteur en angle 30"/>
          <p:cNvCxnSpPr>
            <a:stCxn id="28" idx="3"/>
            <a:endCxn id="13" idx="1"/>
          </p:cNvCxnSpPr>
          <p:nvPr/>
        </p:nvCxnSpPr>
        <p:spPr>
          <a:xfrm flipV="1">
            <a:off x="6719441" y="3641868"/>
            <a:ext cx="288315" cy="5511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28" idx="3"/>
            <a:endCxn id="12" idx="1"/>
          </p:cNvCxnSpPr>
          <p:nvPr/>
        </p:nvCxnSpPr>
        <p:spPr>
          <a:xfrm flipV="1">
            <a:off x="6719441" y="3794268"/>
            <a:ext cx="440715" cy="3987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>
            <a:stCxn id="28" idx="3"/>
            <a:endCxn id="11" idx="1"/>
          </p:cNvCxnSpPr>
          <p:nvPr/>
        </p:nvCxnSpPr>
        <p:spPr>
          <a:xfrm flipV="1">
            <a:off x="6719441" y="3946668"/>
            <a:ext cx="593115" cy="2463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>
            <a:stCxn id="28" idx="3"/>
            <a:endCxn id="10" idx="1"/>
          </p:cNvCxnSpPr>
          <p:nvPr/>
        </p:nvCxnSpPr>
        <p:spPr>
          <a:xfrm flipV="1">
            <a:off x="6719441" y="4099068"/>
            <a:ext cx="745515" cy="93925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>
            <a:stCxn id="29" idx="3"/>
            <a:endCxn id="17" idx="1"/>
          </p:cNvCxnSpPr>
          <p:nvPr/>
        </p:nvCxnSpPr>
        <p:spPr>
          <a:xfrm flipV="1">
            <a:off x="6719441" y="4542962"/>
            <a:ext cx="298805" cy="5415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>
            <a:stCxn id="29" idx="3"/>
            <a:endCxn id="16" idx="1"/>
          </p:cNvCxnSpPr>
          <p:nvPr/>
        </p:nvCxnSpPr>
        <p:spPr>
          <a:xfrm flipV="1">
            <a:off x="6719441" y="4695362"/>
            <a:ext cx="451205" cy="3891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>
            <a:stCxn id="29" idx="3"/>
            <a:endCxn id="15" idx="1"/>
          </p:cNvCxnSpPr>
          <p:nvPr/>
        </p:nvCxnSpPr>
        <p:spPr>
          <a:xfrm flipV="1">
            <a:off x="6719441" y="4847762"/>
            <a:ext cx="603605" cy="2367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37"/>
          <p:cNvCxnSpPr>
            <a:stCxn id="29" idx="3"/>
            <a:endCxn id="14" idx="1"/>
          </p:cNvCxnSpPr>
          <p:nvPr/>
        </p:nvCxnSpPr>
        <p:spPr>
          <a:xfrm flipV="1">
            <a:off x="6719441" y="5000162"/>
            <a:ext cx="756005" cy="84312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ngle 38"/>
          <p:cNvCxnSpPr>
            <a:stCxn id="30" idx="3"/>
            <a:endCxn id="21" idx="1"/>
          </p:cNvCxnSpPr>
          <p:nvPr/>
        </p:nvCxnSpPr>
        <p:spPr>
          <a:xfrm flipV="1">
            <a:off x="6719441" y="5469058"/>
            <a:ext cx="298805" cy="5515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39"/>
          <p:cNvCxnSpPr>
            <a:stCxn id="30" idx="3"/>
            <a:endCxn id="20" idx="1"/>
          </p:cNvCxnSpPr>
          <p:nvPr/>
        </p:nvCxnSpPr>
        <p:spPr>
          <a:xfrm flipV="1">
            <a:off x="6719441" y="5621458"/>
            <a:ext cx="451205" cy="3991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en angle 40"/>
          <p:cNvCxnSpPr>
            <a:stCxn id="30" idx="3"/>
            <a:endCxn id="19" idx="1"/>
          </p:cNvCxnSpPr>
          <p:nvPr/>
        </p:nvCxnSpPr>
        <p:spPr>
          <a:xfrm flipV="1">
            <a:off x="6719441" y="5773858"/>
            <a:ext cx="603605" cy="2467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ngle 41"/>
          <p:cNvCxnSpPr>
            <a:stCxn id="30" idx="3"/>
            <a:endCxn id="18" idx="1"/>
          </p:cNvCxnSpPr>
          <p:nvPr/>
        </p:nvCxnSpPr>
        <p:spPr>
          <a:xfrm flipV="1">
            <a:off x="6719441" y="5926258"/>
            <a:ext cx="756005" cy="94320"/>
          </a:xfrm>
          <a:prstGeom prst="bentConnector3">
            <a:avLst>
              <a:gd name="adj1" fmla="val 50000"/>
            </a:avLst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938353" y="614394"/>
            <a:ext cx="4640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b="1" noProof="1">
                <a:solidFill>
                  <a:schemeClr val="tx1"/>
                </a:solidFill>
              </a:rPr>
              <a:t>Manual tests </a:t>
            </a:r>
            <a:r>
              <a:rPr lang="fr-FR" noProof="1">
                <a:solidFill>
                  <a:schemeClr val="tx1"/>
                </a:solidFill>
              </a:rPr>
              <a:t>are driven as if they were automated tests</a:t>
            </a:r>
          </a:p>
          <a:p>
            <a:endParaRPr lang="fr-FR" noProof="1">
              <a:solidFill>
                <a:schemeClr val="tx1"/>
              </a:solidFill>
            </a:endParaRPr>
          </a:p>
          <a:p>
            <a:r>
              <a:rPr lang="fr-FR" noProof="1">
                <a:solidFill>
                  <a:schemeClr val="tx1"/>
                </a:solidFill>
              </a:rPr>
              <a:t>XStudio  and XAgent support  5 different manual templates 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905164" y="3761126"/>
            <a:ext cx="46401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noProof="1">
                <a:solidFill>
                  <a:schemeClr val="tx1"/>
                </a:solidFill>
              </a:rPr>
              <a:t>Automated tests are designed and  executed using </a:t>
            </a:r>
            <a:r>
              <a:rPr lang="fr-FR" b="1" noProof="1">
                <a:solidFill>
                  <a:schemeClr val="tx1"/>
                </a:solidFill>
              </a:rPr>
              <a:t>your usual test frameworks</a:t>
            </a:r>
          </a:p>
          <a:p>
            <a:endParaRPr lang="fr-FR" noProof="1">
              <a:solidFill>
                <a:schemeClr val="tx1"/>
              </a:solidFill>
            </a:endParaRPr>
          </a:p>
          <a:p>
            <a:r>
              <a:rPr lang="fr-FR" noProof="1">
                <a:solidFill>
                  <a:schemeClr val="tx1"/>
                </a:solidFill>
              </a:rPr>
              <a:t>XStudio  and XAgent can drive </a:t>
            </a:r>
            <a:r>
              <a:rPr lang="fr-FR" b="1" noProof="1">
                <a:solidFill>
                  <a:schemeClr val="tx1"/>
                </a:solidFill>
              </a:rPr>
              <a:t>over 70 existing test frameworks </a:t>
            </a:r>
          </a:p>
        </p:txBody>
      </p:sp>
    </p:spTree>
    <p:extLst>
      <p:ext uri="{BB962C8B-B14F-4D97-AF65-F5344CB8AC3E}">
        <p14:creationId xmlns:p14="http://schemas.microsoft.com/office/powerpoint/2010/main" val="387748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95536" y="260648"/>
            <a:ext cx="4640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sz="3200" b="1" noProof="1">
                <a:solidFill>
                  <a:srgbClr val="002060"/>
                </a:solidFill>
              </a:rPr>
              <a:t>Recap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14842" y="908720"/>
            <a:ext cx="83884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noProof="1"/>
              <a:t>XStudio</a:t>
            </a:r>
            <a:r>
              <a:rPr lang="fr-FR" sz="2400" noProof="1"/>
              <a:t> and </a:t>
            </a:r>
            <a:r>
              <a:rPr lang="fr-FR" sz="2400" b="1" noProof="1"/>
              <a:t>XAgents orchestrate </a:t>
            </a:r>
            <a:r>
              <a:rPr lang="fr-FR" sz="2400" noProof="1"/>
              <a:t>tests</a:t>
            </a:r>
          </a:p>
          <a:p>
            <a:endParaRPr lang="fr-FR" sz="2400" noProof="1"/>
          </a:p>
          <a:p>
            <a:r>
              <a:rPr lang="fr-FR" sz="2400" noProof="1"/>
              <a:t>Test execution is </a:t>
            </a:r>
            <a:r>
              <a:rPr lang="fr-FR" sz="2400" b="1" noProof="1"/>
              <a:t>distributed</a:t>
            </a:r>
            <a:r>
              <a:rPr lang="fr-FR" sz="2400" noProof="1"/>
              <a:t> allowing to scale easily at very low infrastructure costs</a:t>
            </a:r>
          </a:p>
          <a:p>
            <a:endParaRPr lang="fr-FR" sz="2400" noProof="1"/>
          </a:p>
          <a:p>
            <a:r>
              <a:rPr lang="fr-FR" sz="2400" b="1" noProof="1"/>
              <a:t>Over 70 automated testing frameworks </a:t>
            </a:r>
            <a:r>
              <a:rPr lang="fr-FR" sz="2400" noProof="1"/>
              <a:t>are supported … out of the box</a:t>
            </a:r>
          </a:p>
          <a:p>
            <a:endParaRPr lang="fr-FR" sz="2400" noProof="1"/>
          </a:p>
          <a:p>
            <a:r>
              <a:rPr lang="fr-FR" sz="2400" b="1" noProof="1"/>
              <a:t>5 different manual test </a:t>
            </a:r>
            <a:r>
              <a:rPr lang="fr-FR" sz="2400" noProof="1"/>
              <a:t>launchers are provided … out of the box</a:t>
            </a:r>
          </a:p>
          <a:p>
            <a:endParaRPr lang="fr-FR" sz="2400" noProof="1"/>
          </a:p>
          <a:p>
            <a:r>
              <a:rPr lang="fr-FR" sz="2400" noProof="1"/>
              <a:t>Manual and automated tests are </a:t>
            </a:r>
            <a:r>
              <a:rPr lang="fr-FR" sz="2400" b="1" noProof="1"/>
              <a:t>orchestrated as part of the same campaigns</a:t>
            </a:r>
          </a:p>
          <a:p>
            <a:endParaRPr lang="fr-FR" sz="2400" noProof="1"/>
          </a:p>
          <a:p>
            <a:r>
              <a:rPr lang="fr-FR" sz="2400" noProof="1"/>
              <a:t>All test results are collected back and linked to the test provided </a:t>
            </a:r>
            <a:r>
              <a:rPr lang="fr-FR" sz="2400" b="1" noProof="1"/>
              <a:t>full auditability</a:t>
            </a:r>
          </a:p>
        </p:txBody>
      </p:sp>
    </p:spTree>
    <p:extLst>
      <p:ext uri="{BB962C8B-B14F-4D97-AF65-F5344CB8AC3E}">
        <p14:creationId xmlns:p14="http://schemas.microsoft.com/office/powerpoint/2010/main" val="294907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83568" y="332656"/>
            <a:ext cx="4640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solidFill>
                  <a:srgbClr val="68A5CC"/>
                </a:solidFill>
              </a:defRPr>
            </a:lvl1pPr>
          </a:lstStyle>
          <a:p>
            <a:r>
              <a:rPr lang="fr-FR" sz="3200" b="1" noProof="1">
                <a:solidFill>
                  <a:srgbClr val="002060"/>
                </a:solidFill>
              </a:rPr>
              <a:t>Benefits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7584" y="1196752"/>
            <a:ext cx="7848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noProof="1"/>
              <a:t>Existing automated tests are reused, mostly as-is</a:t>
            </a:r>
          </a:p>
          <a:p>
            <a:endParaRPr lang="en-US" sz="2400" b="1" noProof="1"/>
          </a:p>
          <a:p>
            <a:r>
              <a:rPr lang="en-US" sz="2400" b="1" noProof="1"/>
              <a:t>Campaigns can mix manual and automated tests</a:t>
            </a:r>
          </a:p>
          <a:p>
            <a:endParaRPr lang="en-US" sz="2400" b="1" noProof="1"/>
          </a:p>
          <a:p>
            <a:r>
              <a:rPr lang="en-US" sz="2400" b="1" noProof="1"/>
              <a:t>Campaigns can cover many layers (e.g. UI, Service, DB …) and multiple systems, allowing for End-to-End testing</a:t>
            </a:r>
          </a:p>
          <a:p>
            <a:endParaRPr lang="en-US" sz="2400" b="1" noProof="1"/>
          </a:p>
          <a:p>
            <a:r>
              <a:rPr lang="en-US" sz="2400" b="1" noProof="1"/>
              <a:t>All results are accessible and test status are analyzed in real-time  using  out-of-the-box dashboards</a:t>
            </a:r>
          </a:p>
          <a:p>
            <a:endParaRPr lang="en-US" sz="2400" b="1" noProof="1"/>
          </a:p>
          <a:p>
            <a:r>
              <a:rPr lang="en-US" sz="2400" b="1" noProof="1"/>
              <a:t>Tests progress are correlated by Systems, Requirements, Specifications, Campaings … providing each stakeholder the best up-to-date information depending on his/her interest. </a:t>
            </a:r>
          </a:p>
        </p:txBody>
      </p:sp>
    </p:spTree>
    <p:extLst>
      <p:ext uri="{BB962C8B-B14F-4D97-AF65-F5344CB8AC3E}">
        <p14:creationId xmlns:p14="http://schemas.microsoft.com/office/powerpoint/2010/main" val="299568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3493</TotalTime>
  <Words>354</Words>
  <Application>Microsoft Office PowerPoint</Application>
  <PresentationFormat>Affichage à l'écran (4:3)</PresentationFormat>
  <Paragraphs>106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MV Boli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egavaldo</dc:creator>
  <cp:lastModifiedBy>pascal paccaud</cp:lastModifiedBy>
  <cp:revision>149</cp:revision>
  <cp:lastPrinted>2016-05-04T16:03:44Z</cp:lastPrinted>
  <dcterms:created xsi:type="dcterms:W3CDTF">2010-05-25T14:45:33Z</dcterms:created>
  <dcterms:modified xsi:type="dcterms:W3CDTF">2017-09-20T12:39:15Z</dcterms:modified>
</cp:coreProperties>
</file>